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68" r:id="rId2"/>
    <p:sldId id="256" r:id="rId3"/>
    <p:sldId id="257" r:id="rId4"/>
    <p:sldId id="258" r:id="rId5"/>
    <p:sldId id="26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13" autoAdjust="0"/>
    <p:restoredTop sz="90929"/>
  </p:normalViewPr>
  <p:slideViewPr>
    <p:cSldViewPr showGuides="1">
      <p:cViewPr varScale="1">
        <p:scale>
          <a:sx n="80" d="100"/>
          <a:sy n="80" d="100"/>
        </p:scale>
        <p:origin x="1554" y="96"/>
      </p:cViewPr>
      <p:guideLst>
        <p:guide orient="horz" pos="2160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9DD792D-990B-9C94-F592-891E7A17615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A7F74C51-87A5-71E8-89BF-CC93903A686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endParaRPr lang="en-US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D6BE568E-F673-BAB3-018E-FCF816A729DF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9CB6D35B-FA05-48CB-2D6A-5A77942B12A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37873357-0FE2-4B73-D992-ED7A26B4A80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endParaRPr lang="en-GB" alt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C8C1173D-232D-2D55-8002-586114C67B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/>
            </a:lvl1pPr>
          </a:lstStyle>
          <a:p>
            <a:fld id="{45E14782-EEF3-4D2A-8C82-86DC02F02B00}" type="slidenum">
              <a:rPr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8C93F1D-2CBF-7D31-C0A3-C54FA8CE09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963ED6-5FD4-4C2E-B8B2-6CC51D986775}" type="slidenum">
              <a:rPr altLang="en-US"/>
              <a:pPr/>
              <a:t>1</a:t>
            </a:fld>
            <a:endParaRPr lang="en-GB" altLang="en-US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97608423-3742-D5C9-1CEF-78EA4424147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4C3D3AD0-0C4F-29C8-2535-223260422E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D54F6D0-2416-78C7-1B4E-6831A62B67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9FD744-705F-4788-A5A3-1F8896E297DE}" type="slidenum">
              <a:rPr altLang="en-US"/>
              <a:pPr/>
              <a:t>10</a:t>
            </a:fld>
            <a:endParaRPr lang="en-GB" altLang="en-US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771EAC55-C53F-6149-3CFC-337C752882D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240D7B8B-7BAF-25F4-0E3C-2F98E47452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0422835-E20D-5EE3-8B5F-AF457E5AF9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972E0D-7AD6-4A26-8342-2C006D73E837}" type="slidenum">
              <a:rPr altLang="en-US"/>
              <a:pPr/>
              <a:t>11</a:t>
            </a:fld>
            <a:endParaRPr lang="en-GB" alt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F744986C-8AA0-A1C9-876C-064684E5644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277ABD28-7332-D382-CEEA-9BF2E099A0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BE4F095-A495-5FA0-EE7B-C826BCB46C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37A90-631E-4E5A-9377-EDAEAE69754B}" type="slidenum">
              <a:rPr altLang="en-US"/>
              <a:pPr/>
              <a:t>12</a:t>
            </a:fld>
            <a:endParaRPr lang="en-GB" altLang="en-US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4399EA58-A4AE-18E0-0AB3-2B52434DAC5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2EE8EBAE-5543-1893-2134-1F908E166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B2ADECE-B126-4826-F384-311DF5FC06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4A9F4F-472B-4E5C-ADAB-222DDC85B67C}" type="slidenum">
              <a:rPr altLang="en-US"/>
              <a:pPr/>
              <a:t>13</a:t>
            </a:fld>
            <a:endParaRPr lang="en-GB" altLang="en-US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F795922A-0ABD-6DC8-F9C1-3D1AA31B459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27E7E262-DF0C-3490-85C9-4AA464B672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149C89F-7B77-189B-7C6C-29007EB677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D8773-C7E4-4B44-92C1-55AC1FF5AC18}" type="slidenum">
              <a:rPr altLang="en-US"/>
              <a:pPr/>
              <a:t>2</a:t>
            </a:fld>
            <a:endParaRPr lang="en-GB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992BD628-F984-4BAC-82C0-A07181FB48D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FDCB4339-A25F-678D-DA6E-54B0156CB1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6D9759CE-8A46-025E-1A8A-CB5D01A551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7B5861-8ECB-467A-BB41-CE2BCEE7F2EE}" type="slidenum">
              <a:rPr altLang="en-US"/>
              <a:pPr/>
              <a:t>3</a:t>
            </a:fld>
            <a:endParaRPr lang="en-GB" altLang="en-US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E93B82BB-3168-51F4-4932-9E60A2A038C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2D67502-A503-DD21-4539-09F696354B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D977ED1-6074-9B6F-DB35-D85E5C951F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3D591F-4DB2-49E9-90B0-8CDD64D2CB5E}" type="slidenum">
              <a:rPr altLang="en-US"/>
              <a:pPr/>
              <a:t>4</a:t>
            </a:fld>
            <a:endParaRPr lang="en-GB" altLang="en-US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5DEB4679-5C5B-3360-DDFB-1EACD2363D9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4B127D49-BB8A-8FEC-0AD1-B4CDE28E53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2750FBF-AFFC-19C9-9E8A-FF2F4A3504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163AA3-AF29-47C4-8A70-331F1265A2C1}" type="slidenum">
              <a:rPr altLang="en-US"/>
              <a:pPr/>
              <a:t>5</a:t>
            </a:fld>
            <a:endParaRPr lang="en-GB" altLang="en-US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078E5ABE-F724-A8DB-9187-1E7EA6A0009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3EB5AEB9-A24B-BE3B-6808-397B3486E3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4E03514-A750-D4AD-CDA6-1052418701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E56ED1-78F6-4FAB-B5EA-96BE7C470A51}" type="slidenum">
              <a:rPr altLang="en-US"/>
              <a:pPr/>
              <a:t>6</a:t>
            </a:fld>
            <a:endParaRPr lang="en-GB" alt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3C05CAE3-B286-2EB6-8D18-54C6E0F5B7C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54EE8371-4E33-10E4-3649-089DED677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B00072E-C154-E46E-1C37-600F634DE7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521044-27CE-4916-AFA2-8A2B134D0D02}" type="slidenum">
              <a:rPr altLang="en-US"/>
              <a:pPr/>
              <a:t>7</a:t>
            </a:fld>
            <a:endParaRPr lang="en-GB" altLang="en-US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05FA3583-BD49-6C1E-3A82-8B71AF925E0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49B1CF-FCB3-3163-820D-26FDC10527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85EB394-806D-5898-AFE4-FFB917FD24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D6AB11-2778-4F7C-BA3D-579AC1A10470}" type="slidenum">
              <a:rPr altLang="en-US"/>
              <a:pPr/>
              <a:t>8</a:t>
            </a:fld>
            <a:endParaRPr lang="en-GB" altLang="en-US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00D6EBD1-B4DA-7144-710E-3026D08FD43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AFAC7679-2962-410A-9821-A2A6D09CDF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9B64B6D-4D10-75E5-5725-80106F5355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F6012F-EC4D-447B-8AA5-5D1D3B0F5CCA}" type="slidenum">
              <a:rPr altLang="en-US"/>
              <a:pPr/>
              <a:t>9</a:t>
            </a:fld>
            <a:endParaRPr lang="en-GB" altLang="en-US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2F0A5C5B-BDDB-C629-F364-0D4898E535C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88A2051C-FF18-10D6-7660-1A8615097F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ED3DE-36BE-F8BC-64C7-7A04667A98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B3526D-B5EC-8B74-5788-B9C587225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04248-BE1B-54AE-3981-C76C70009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2474389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0341-643C-F0F9-D4E6-33D1AD733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45B707-67DE-9F10-2A3D-DF58DDBE02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B6DB3-EB3B-BEA2-C51C-D1927908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1996245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D75C71-00D1-675D-A322-DEB4A0D82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308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3B494-F01E-CEA0-AFBB-D85C28256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730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C41B6-805D-3EA9-0292-BA308DE2F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2014753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AB1F3-197D-9842-9702-E52C73C58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F5619-4D16-1FBE-1AE6-C45A4834E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E07D3-80B5-F75B-8C91-3A7A21038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3906871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2E943-E3F2-46D7-06F0-FB6634962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D4D22-A522-616F-9248-F23EA7B20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D2E23-A366-F7E7-8A4D-F304EF5DA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2246240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93583-F812-1A70-D583-CBEB2EB08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C7718-2FF9-0A71-95B8-69D2D51EC2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28858A-BFE4-CC3D-A134-554809DE9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AC4AA-A9DC-F7E1-CAD8-CBF492EDC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50314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3BBA7-A53A-C333-81A2-3839BF7D3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09996-4580-4B52-8924-20D6E8DFD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EBFF58-5A53-BEEF-688E-6FBE6A5BBC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20947-5B6C-735E-9B21-D5D7815CA6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45F3C5-961C-0E95-6A95-5640761EA6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BB8D6A-B1DF-E450-86CA-1C44266A8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106172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C79D2-5838-E7AF-FAF4-5C384B21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949FEC-42DA-4C64-85ED-7E066901C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388738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0B9267-FB25-6AD7-F14E-8CD5E62DD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252119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E67E6-7A32-23E2-B0D3-0AF394F5F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0255F-AB2A-1916-FE73-27720F469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C8AACF-9174-85A3-645D-65B18AA36E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407EE5-F016-C552-70CA-C1587B262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70876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B8923-7B72-7F7A-7A66-B71EDEA88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F06190-3100-21D9-5CFF-2242E6CB14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205393-BBE3-B597-50FD-7DF840F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B0F318-1BDF-4843-8CB8-5DB80C3A0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  <p:extLst>
      <p:ext uri="{BB962C8B-B14F-4D97-AF65-F5344CB8AC3E}">
        <p14:creationId xmlns:p14="http://schemas.microsoft.com/office/powerpoint/2010/main" val="303704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23004432-BB0F-66F5-DFF2-05B628A382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1"/>
              <a:t>Click to edit Master text styles</a:t>
            </a:r>
          </a:p>
          <a:p>
            <a:pPr lvl="1"/>
            <a:r>
              <a:rPr lang="en-GB" altLang="en-US" noProof="1"/>
              <a:t>Second level</a:t>
            </a:r>
          </a:p>
          <a:p>
            <a:pPr lvl="2"/>
            <a:r>
              <a:rPr lang="en-GB" altLang="en-US" noProof="1"/>
              <a:t>Third level</a:t>
            </a:r>
          </a:p>
          <a:p>
            <a:pPr lvl="3"/>
            <a:r>
              <a:rPr lang="en-GB" altLang="en-US" noProof="1"/>
              <a:t>Fourth level</a:t>
            </a:r>
          </a:p>
          <a:p>
            <a:pPr lvl="4"/>
            <a:r>
              <a:rPr lang="en-GB" altLang="en-US" noProof="1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25A8562-4466-BC74-8ADF-83FE167E409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/>
            </a:lvl1pPr>
          </a:lstStyle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.wmf"/><Relationship Id="rId9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8.bin"/><Relationship Id="rId7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C51E558-60EC-D88B-DCAE-1CE16A3DC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17410" name="Text Box 2">
            <a:extLst>
              <a:ext uri="{FF2B5EF4-FFF2-40B4-BE49-F238E27FC236}">
                <a16:creationId xmlns:a16="http://schemas.microsoft.com/office/drawing/2014/main" id="{CB88F048-42C3-E6BF-CB5E-B8957CC30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Slides for</a:t>
            </a:r>
          </a:p>
          <a:p>
            <a:pPr algn="ctr"/>
            <a:r>
              <a:rPr lang="en-US" altLang="en-US" sz="3600" b="1">
                <a:latin typeface="Arial" panose="020B0604020202020204" pitchFamily="34" charset="0"/>
              </a:rPr>
              <a:t>Software requirements 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Styles and techniques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Soren Lauesen</a:t>
            </a: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en-US" altLang="en-US" b="1">
                <a:latin typeface="Arial" panose="020B0604020202020204" pitchFamily="34" charset="0"/>
              </a:rPr>
              <a:t>1. Introduction and basic concepts</a:t>
            </a:r>
            <a:endParaRPr lang="da-DK" altLang="en-US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r>
              <a:rPr lang="da-DK" altLang="en-US" sz="1800" b="1">
                <a:latin typeface="Arial" panose="020B0604020202020204" pitchFamily="34" charset="0"/>
              </a:rPr>
              <a:t>August </a:t>
            </a:r>
            <a:r>
              <a:rPr lang="en-US" altLang="en-US" sz="1800" b="1">
                <a:latin typeface="Arial" panose="020B0604020202020204" pitchFamily="34" charset="0"/>
              </a:rPr>
              <a:t>200</a:t>
            </a:r>
            <a:r>
              <a:rPr lang="da-DK" altLang="en-US" sz="1800" b="1">
                <a:latin typeface="Arial" panose="020B0604020202020204" pitchFamily="34" charset="0"/>
              </a:rPr>
              <a:t>6</a:t>
            </a:r>
            <a:endParaRPr lang="en-US" altLang="en-US" sz="1800" b="1">
              <a:latin typeface="Arial" panose="020B0604020202020204" pitchFamily="34" charset="0"/>
            </a:endParaRPr>
          </a:p>
          <a:p>
            <a:pPr algn="ctr"/>
            <a:endParaRPr lang="en-US" altLang="en-US" sz="1800" b="1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en-US" altLang="en-US" sz="1400" noProof="1">
                <a:latin typeface="Arial" panose="020B0604020202020204" pitchFamily="34" charset="0"/>
              </a:rPr>
              <a:t>© 2002, Pearson Education retains the copyright to the slides, but allows restricted copying for teaching purposes only. It is a condition that the source and copyright notice is preserved on all the material.</a:t>
            </a:r>
            <a:r>
              <a:rPr lang="en-US" altLang="en-US" sz="1400" noProof="1"/>
              <a:t> 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5E1E37-64E3-28B3-7CAD-846F1589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11266" name="Text Box 2">
            <a:extLst>
              <a:ext uri="{FF2B5EF4-FFF2-40B4-BE49-F238E27FC236}">
                <a16:creationId xmlns:a16="http://schemas.microsoft.com/office/drawing/2014/main" id="{8E24D02D-79D5-FEBE-D507-2588F1ABF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465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1.6C    Recommendation: why + how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1268" name="AutoShape 4">
            <a:extLst>
              <a:ext uri="{FF2B5EF4-FFF2-40B4-BE49-F238E27FC236}">
                <a16:creationId xmlns:a16="http://schemas.microsoft.com/office/drawing/2014/main" id="{2189CC27-1C8F-A2E2-A65F-63625F672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914400"/>
            <a:ext cx="5943600" cy="3048000"/>
          </a:xfrm>
          <a:prstGeom prst="flowChartDocumen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90000" bIns="46800"/>
          <a:lstStyle>
            <a:lvl1pPr>
              <a:tabLst>
                <a:tab pos="5746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46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46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46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46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46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46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46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46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Measuring neural response is a bit painful to the patient. Electrodes must be kept in place . . . So both hands should be at the patient during a measurement.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R1:	It shall be possible to perform the commands</a:t>
            </a:r>
          </a:p>
          <a:p>
            <a:r>
              <a:rPr lang="en-US" altLang="en-US" sz="1800" b="1" i="1">
                <a:latin typeface="Arial" panose="020B0604020202020204" pitchFamily="34" charset="0"/>
              </a:rPr>
              <a:t>	start, stop, . . .</a:t>
            </a:r>
            <a:r>
              <a:rPr lang="en-US" altLang="en-US" sz="1800" b="1">
                <a:latin typeface="Arial" panose="020B0604020202020204" pitchFamily="34" charset="0"/>
              </a:rPr>
              <a:t> with 	both hands at the patient.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Might be done with mini keyboard (wrist keys), foot pedal, voice recognition, etc.</a:t>
            </a:r>
          </a:p>
        </p:txBody>
      </p:sp>
      <p:sp>
        <p:nvSpPr>
          <p:cNvPr id="11269" name="Text Box 5">
            <a:extLst>
              <a:ext uri="{FF2B5EF4-FFF2-40B4-BE49-F238E27FC236}">
                <a16:creationId xmlns:a16="http://schemas.microsoft.com/office/drawing/2014/main" id="{09BFFBC1-11D7-FAD0-F418-AE9BB458F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1066800"/>
            <a:ext cx="1158875" cy="25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Domain</a:t>
            </a: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- why</a:t>
            </a:r>
          </a:p>
          <a:p>
            <a:endParaRPr lang="en-US" altLang="en-US" sz="1800" b="1">
              <a:solidFill>
                <a:srgbClr val="FF00FF"/>
              </a:solidFill>
              <a:latin typeface="Arial" panose="020B0604020202020204" pitchFamily="34" charset="0"/>
            </a:endParaRPr>
          </a:p>
          <a:p>
            <a:endParaRPr lang="en-US" altLang="en-US" sz="1800" b="1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Req.</a:t>
            </a:r>
          </a:p>
          <a:p>
            <a:endParaRPr lang="en-US" altLang="en-US" sz="1800" b="1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Example</a:t>
            </a: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- how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62D693-8553-3506-8F1C-7455D562F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12290" name="Text Box 2">
            <a:extLst>
              <a:ext uri="{FF2B5EF4-FFF2-40B4-BE49-F238E27FC236}">
                <a16:creationId xmlns:a16="http://schemas.microsoft.com/office/drawing/2014/main" id="{EFC8F486-AB5D-AAF1-C5DD-9A11084EB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1.7A    Typical project models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5969F1B8-AA49-DA23-E999-73E40AA91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00100"/>
            <a:ext cx="4953000" cy="2476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72000" rIns="72000" bIns="72000"/>
          <a:lstStyle>
            <a:lvl1pPr marL="2857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Traditional: Product-level reqs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Ask users, study documents, . . . 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extract features/functions.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Intro, [business goals] . . .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System limits, e.g. context diagram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Data reqs, e.g. data model, data descr.</a:t>
            </a:r>
          </a:p>
          <a:p>
            <a:pPr>
              <a:buFontTx/>
              <a:buChar char="•"/>
            </a:pPr>
            <a:r>
              <a:rPr lang="en-GB" altLang="en-US" sz="1800" b="1" noProof="1">
                <a:latin typeface="Arial" panose="020B0604020202020204" pitchFamily="34" charset="0"/>
              </a:rPr>
              <a:t>Product-level funct. reqs, e.g. features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Critical quality reqs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3E057FC0-1A75-981E-C897-4A6F36763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75038"/>
            <a:ext cx="4953000" cy="24685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72000" rIns="72000" bIns="72000"/>
          <a:lstStyle>
            <a:lvl1pPr marL="2857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Fast approach: Domain-level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Describe user tasks, study documents . . .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Intro, [business goals, </a:t>
            </a:r>
            <a:r>
              <a:rPr lang="en-GB" altLang="en-US" sz="1800" b="1" noProof="1">
                <a:latin typeface="Arial" panose="020B0604020202020204" pitchFamily="34" charset="0"/>
              </a:rPr>
              <a:t>BPR tasks</a:t>
            </a:r>
            <a:r>
              <a:rPr lang="en-GB" altLang="en-US" sz="1800" noProof="1">
                <a:latin typeface="Arial" panose="020B0604020202020204" pitchFamily="34" charset="0"/>
              </a:rPr>
              <a:t>] . . .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System limits, e.g. context diagram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Data reqs, e.g. verbal data descr.</a:t>
            </a:r>
          </a:p>
          <a:p>
            <a:pPr>
              <a:buFontTx/>
              <a:buChar char="•"/>
            </a:pPr>
            <a:r>
              <a:rPr lang="en-GB" altLang="en-US" sz="1800" b="1" noProof="1">
                <a:latin typeface="Arial" panose="020B0604020202020204" pitchFamily="34" charset="0"/>
              </a:rPr>
              <a:t>Domain-level reqs, e.g. Tasks &amp; Support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[Trace analysis: </a:t>
            </a:r>
            <a:r>
              <a:rPr lang="en-GB" altLang="en-US" sz="1800" b="1" noProof="1">
                <a:latin typeface="Arial" panose="020B0604020202020204" pitchFamily="34" charset="0"/>
              </a:rPr>
              <a:t>goals to tasks</a:t>
            </a:r>
            <a:r>
              <a:rPr lang="en-GB" altLang="en-US" sz="1800" noProof="1">
                <a:latin typeface="Arial" panose="020B0604020202020204" pitchFamily="34" charset="0"/>
              </a:rPr>
              <a:t>]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Critical quality reqs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DFDBF823-2BA4-AE27-AFDA-E7BBA8BEE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2819400"/>
            <a:ext cx="3352800" cy="2133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72000" rIns="72000" bIns="72000"/>
          <a:lstStyle>
            <a:lvl1pPr marL="2857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Two-step approach: 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Domain-level + design-level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All the fast-approach stuff</a:t>
            </a:r>
          </a:p>
          <a:p>
            <a:r>
              <a:rPr lang="en-GB" altLang="en-US" sz="1800" b="1" noProof="1">
                <a:latin typeface="Arial" panose="020B0604020202020204" pitchFamily="34" charset="0"/>
              </a:rPr>
              <a:t>+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en-GB" altLang="en-US" sz="1800" b="1" noProof="1">
                <a:latin typeface="Arial" panose="020B0604020202020204" pitchFamily="34" charset="0"/>
              </a:rPr>
              <a:t>Design-level reqs</a:t>
            </a:r>
            <a:r>
              <a:rPr lang="en-GB" altLang="en-US" sz="1800" noProof="1">
                <a:latin typeface="Arial" panose="020B0604020202020204" pitchFamily="34" charset="0"/>
              </a:rPr>
              <a:t>, e.g. </a:t>
            </a:r>
          </a:p>
          <a:p>
            <a:pPr>
              <a:buFontTx/>
              <a:buChar char="•"/>
            </a:pPr>
            <a:r>
              <a:rPr lang="en-GB" altLang="en-US" sz="1800" noProof="1">
                <a:latin typeface="Arial" panose="020B0604020202020204" pitchFamily="34" charset="0"/>
              </a:rPr>
              <a:t>prototypes, comm.protocols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 autoUpdateAnimBg="0"/>
      <p:bldP spid="12293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27A959-C076-6D75-2346-458F9786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13314" name="Text Box 2">
            <a:extLst>
              <a:ext uri="{FF2B5EF4-FFF2-40B4-BE49-F238E27FC236}">
                <a16:creationId xmlns:a16="http://schemas.microsoft.com/office/drawing/2014/main" id="{3FE0D2A5-4CB1-98C9-C93A-2181A3241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389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1.7B    Recommended project models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771CBA44-5E71-1EC9-635B-33254D7536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975" y="1217613"/>
            <a:ext cx="5254625" cy="45815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72000" rIns="72000" bIns="72000">
            <a:spAutoFit/>
          </a:bodyPr>
          <a:lstStyle>
            <a:lvl1pPr defTabSz="1695450">
              <a:tabLst>
                <a:tab pos="2286000" algn="ctr"/>
                <a:tab pos="3429000" algn="ctr"/>
                <a:tab pos="3714750" algn="l"/>
                <a:tab pos="4572000" algn="ctr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695450">
              <a:tabLst>
                <a:tab pos="2286000" algn="ctr"/>
                <a:tab pos="3429000" algn="ctr"/>
                <a:tab pos="3714750" algn="l"/>
                <a:tab pos="4572000" algn="ctr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695450">
              <a:tabLst>
                <a:tab pos="2286000" algn="ctr"/>
                <a:tab pos="3429000" algn="ctr"/>
                <a:tab pos="3714750" algn="l"/>
                <a:tab pos="4572000" algn="ctr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695450">
              <a:tabLst>
                <a:tab pos="2286000" algn="ctr"/>
                <a:tab pos="3429000" algn="ctr"/>
                <a:tab pos="3714750" algn="l"/>
                <a:tab pos="4572000" algn="ctr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695450">
              <a:tabLst>
                <a:tab pos="2286000" algn="ctr"/>
                <a:tab pos="3429000" algn="ctr"/>
                <a:tab pos="3714750" algn="l"/>
                <a:tab pos="4572000" algn="ctr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ctr"/>
                <a:tab pos="3429000" algn="ctr"/>
                <a:tab pos="3714750" algn="l"/>
                <a:tab pos="4572000" algn="ctr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ctr"/>
                <a:tab pos="3429000" algn="ctr"/>
                <a:tab pos="3714750" algn="l"/>
                <a:tab pos="4572000" algn="ctr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ctr"/>
                <a:tab pos="3429000" algn="ctr"/>
                <a:tab pos="3714750" algn="l"/>
                <a:tab pos="4572000" algn="ctr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ctr"/>
                <a:tab pos="3429000" algn="ctr"/>
                <a:tab pos="3714750" algn="l"/>
                <a:tab pos="4572000" algn="ctr"/>
                <a:tab pos="48577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Project type:	Trad.	Domain	Two-step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In-house	?	OK		OK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Product dev.	?			OK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Time &amp; mat.	?	OK		OK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COTS business	?	OK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COTS tools	OK	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Tender COTS	?	OK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Tender tailor	?	OK	</a:t>
            </a: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</a:t>
            </a:r>
            <a:r>
              <a:rPr lang="en-GB" altLang="en-US" sz="1800" noProof="1">
                <a:latin typeface="Arial" panose="020B0604020202020204" pitchFamily="34" charset="0"/>
              </a:rPr>
              <a:t> 	OK	</a:t>
            </a: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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Contract COTS	?	OK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Contract tailor	?	OK	</a:t>
            </a: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</a:t>
            </a:r>
            <a:r>
              <a:rPr lang="en-GB" altLang="en-US" sz="1800" noProof="1">
                <a:latin typeface="Arial" panose="020B0604020202020204" pitchFamily="34" charset="0"/>
              </a:rPr>
              <a:t> 	OK	</a:t>
            </a: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</a:t>
            </a:r>
            <a:r>
              <a:rPr lang="en-GB" altLang="en-US" sz="1800" noProof="1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Sub-contract	OK			OK</a:t>
            </a:r>
          </a:p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</a:rPr>
              <a:t>Maintenance	OK</a:t>
            </a: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2563D028-9756-16E3-4E4C-D6B7B7D2F2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810000"/>
            <a:ext cx="1717675" cy="41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72000" rIns="72000" bIns="72000">
            <a:spAutoFit/>
          </a:bodyPr>
          <a:lstStyle>
            <a:lvl1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 Variable price</a:t>
            </a:r>
            <a:endParaRPr lang="en-GB" altLang="en-US" sz="1800" b="1" noProof="1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3317" name="Line 5">
            <a:extLst>
              <a:ext uri="{FF2B5EF4-FFF2-40B4-BE49-F238E27FC236}">
                <a16:creationId xmlns:a16="http://schemas.microsoft.com/office/drawing/2014/main" id="{2F8FC0EA-D27F-7520-29AD-1A8D43AFD3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8975" y="1666875"/>
            <a:ext cx="5245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18" name="Line 6">
            <a:extLst>
              <a:ext uri="{FF2B5EF4-FFF2-40B4-BE49-F238E27FC236}">
                <a16:creationId xmlns:a16="http://schemas.microsoft.com/office/drawing/2014/main" id="{5A93BD80-0ABC-D93D-987F-FE2F1E117E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7388" y="2066925"/>
            <a:ext cx="5245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19" name="Line 7">
            <a:extLst>
              <a:ext uri="{FF2B5EF4-FFF2-40B4-BE49-F238E27FC236}">
                <a16:creationId xmlns:a16="http://schemas.microsoft.com/office/drawing/2014/main" id="{B5E5F8F2-45F9-581F-086F-5B38D1B7B0B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466975"/>
            <a:ext cx="5245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20" name="Line 8">
            <a:extLst>
              <a:ext uri="{FF2B5EF4-FFF2-40B4-BE49-F238E27FC236}">
                <a16:creationId xmlns:a16="http://schemas.microsoft.com/office/drawing/2014/main" id="{668C97F4-D804-4CEA-6D3E-9279C1E51B9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213" y="2867025"/>
            <a:ext cx="5245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1F3B1442-7232-0B60-30CE-080A0923A7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450" y="3571875"/>
            <a:ext cx="5245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id="{5E073E32-1BC4-306A-93C0-3708D8AFF4B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688" y="4276725"/>
            <a:ext cx="5245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23" name="Line 11">
            <a:extLst>
              <a:ext uri="{FF2B5EF4-FFF2-40B4-BE49-F238E27FC236}">
                <a16:creationId xmlns:a16="http://schemas.microsoft.com/office/drawing/2014/main" id="{CA203C1F-1777-1940-60DB-68F3AF1D1472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925" y="4981575"/>
            <a:ext cx="5245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24" name="Line 12">
            <a:extLst>
              <a:ext uri="{FF2B5EF4-FFF2-40B4-BE49-F238E27FC236}">
                <a16:creationId xmlns:a16="http://schemas.microsoft.com/office/drawing/2014/main" id="{6E435C04-CE3F-ECBD-9103-67BB6E7395CB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3175" y="1217613"/>
            <a:ext cx="0" cy="4581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25" name="Line 13">
            <a:extLst>
              <a:ext uri="{FF2B5EF4-FFF2-40B4-BE49-F238E27FC236}">
                <a16:creationId xmlns:a16="http://schemas.microsoft.com/office/drawing/2014/main" id="{22673680-D1CE-76B4-C85F-BCD81A52835F}"/>
              </a:ext>
            </a:extLst>
          </p:cNvPr>
          <p:cNvSpPr>
            <a:spLocks noChangeShapeType="1"/>
          </p:cNvSpPr>
          <p:nvPr/>
        </p:nvSpPr>
        <p:spPr bwMode="auto">
          <a:xfrm>
            <a:off x="3609975" y="1217613"/>
            <a:ext cx="0" cy="4581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26" name="Line 14">
            <a:extLst>
              <a:ext uri="{FF2B5EF4-FFF2-40B4-BE49-F238E27FC236}">
                <a16:creationId xmlns:a16="http://schemas.microsoft.com/office/drawing/2014/main" id="{41FC7B79-E4AA-CFD8-C217-04A63EC90C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3925" y="1217613"/>
            <a:ext cx="0" cy="4581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3327" name="Text Box 15">
            <a:extLst>
              <a:ext uri="{FF2B5EF4-FFF2-40B4-BE49-F238E27FC236}">
                <a16:creationId xmlns:a16="http://schemas.microsoft.com/office/drawing/2014/main" id="{F3961EF2-6D1B-D721-B698-3C3ABBF53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2020888"/>
            <a:ext cx="217487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72000" rIns="72000" bIns="72000">
            <a:spAutoFit/>
          </a:bodyPr>
          <a:lstStyle>
            <a:lvl1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noProof="1">
                <a:latin typeface="Arial" panose="020B0604020202020204" pitchFamily="34" charset="0"/>
                <a:sym typeface="Symbol" panose="05050102010706020507" pitchFamily="18" charset="2"/>
              </a:rPr>
              <a:t>? Used, but dubious</a:t>
            </a:r>
            <a:endParaRPr lang="en-GB" altLang="en-US" sz="1800" b="1" noProof="1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3328" name="Text Box 16">
            <a:extLst>
              <a:ext uri="{FF2B5EF4-FFF2-40B4-BE49-F238E27FC236}">
                <a16:creationId xmlns:a16="http://schemas.microsoft.com/office/drawing/2014/main" id="{143D5BF6-E58D-953D-01C3-2BAAEECCA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3175" y="762000"/>
            <a:ext cx="3400425" cy="4556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72000" rIns="72000" bIns="72000"/>
          <a:lstStyle>
            <a:lvl1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695450"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69545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ctr"/>
                <a:tab pos="3333750" algn="ctr"/>
                <a:tab pos="4572000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  <a:sym typeface="Symbol" panose="05050102010706020507" pitchFamily="18" charset="2"/>
              </a:rPr>
              <a:t>Project model</a:t>
            </a:r>
          </a:p>
        </p:txBody>
      </p:sp>
      <p:sp>
        <p:nvSpPr>
          <p:cNvPr id="13329" name="Line 17">
            <a:extLst>
              <a:ext uri="{FF2B5EF4-FFF2-40B4-BE49-F238E27FC236}">
                <a16:creationId xmlns:a16="http://schemas.microsoft.com/office/drawing/2014/main" id="{410FBB37-B7A0-BE9C-557F-5F77F933FCAD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500" y="5376863"/>
            <a:ext cx="5245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0F0526-55EC-EC47-B6E3-EA4BCCCF3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14338" name="Text Box 2">
            <a:extLst>
              <a:ext uri="{FF2B5EF4-FFF2-40B4-BE49-F238E27FC236}">
                <a16:creationId xmlns:a16="http://schemas.microsoft.com/office/drawing/2014/main" id="{18F90BDA-ECD5-3D76-E068-338A28773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1.7C    Contracts and prices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C3BA07D1-7F3F-D79F-BE44-24FE52CBF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914400"/>
            <a:ext cx="5397500" cy="43926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72000" rIns="72000" bIns="72000"/>
          <a:lstStyle>
            <a:lvl1pPr>
              <a:tabLst>
                <a:tab pos="2190750" algn="ctr"/>
                <a:tab pos="3429000" algn="ctr"/>
                <a:tab pos="4000500" algn="ctr"/>
                <a:tab pos="4575175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190750" algn="ctr"/>
                <a:tab pos="3429000" algn="ctr"/>
                <a:tab pos="4000500" algn="ctr"/>
                <a:tab pos="4575175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190750" algn="ctr"/>
                <a:tab pos="3429000" algn="ctr"/>
                <a:tab pos="4000500" algn="ctr"/>
                <a:tab pos="4575175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190750" algn="ctr"/>
                <a:tab pos="3429000" algn="ctr"/>
                <a:tab pos="4000500" algn="ctr"/>
                <a:tab pos="4575175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190750" algn="ctr"/>
                <a:tab pos="3429000" algn="ctr"/>
                <a:tab pos="4000500" algn="ctr"/>
                <a:tab pos="4575175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190750" algn="ctr"/>
                <a:tab pos="3429000" algn="ctr"/>
                <a:tab pos="4000500" algn="ctr"/>
                <a:tab pos="4575175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190750" algn="ctr"/>
                <a:tab pos="3429000" algn="ctr"/>
                <a:tab pos="4000500" algn="ctr"/>
                <a:tab pos="4575175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190750" algn="ctr"/>
                <a:tab pos="3429000" algn="ctr"/>
                <a:tab pos="4000500" algn="ctr"/>
                <a:tab pos="4575175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190750" algn="ctr"/>
                <a:tab pos="3429000" algn="ctr"/>
                <a:tab pos="4000500" algn="ctr"/>
                <a:tab pos="4575175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b="1" noProof="1">
                <a:latin typeface="Arial" panose="020B0604020202020204" pitchFamily="34" charset="0"/>
              </a:rPr>
              <a:t>Contract type	Analysis	Design		Program</a:t>
            </a:r>
          </a:p>
          <a:p>
            <a:endParaRPr lang="en-GB" altLang="en-US" sz="1800" b="1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Analysis only</a:t>
            </a:r>
            <a:endParaRPr lang="en-GB" altLang="en-US" sz="1800" b="1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	</a:t>
            </a:r>
            <a:r>
              <a:rPr lang="en-GB" altLang="en-US" sz="1600" noProof="1">
                <a:latin typeface="Arial" panose="020B0604020202020204" pitchFamily="34" charset="0"/>
              </a:rPr>
              <a:t>T&amp;M or</a:t>
            </a:r>
          </a:p>
          <a:p>
            <a:r>
              <a:rPr lang="en-GB" altLang="en-US" sz="1600" noProof="1">
                <a:latin typeface="Arial" panose="020B0604020202020204" pitchFamily="34" charset="0"/>
              </a:rPr>
              <a:t>	Fixed</a:t>
            </a:r>
          </a:p>
          <a:p>
            <a:endParaRPr lang="en-GB" altLang="en-US" sz="1800" b="1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Design &amp; dev.</a:t>
            </a:r>
            <a:endParaRPr lang="en-GB" altLang="en-US" sz="1800" b="1" noProof="1">
              <a:latin typeface="Arial" panose="020B0604020202020204" pitchFamily="34" charset="0"/>
            </a:endParaRPr>
          </a:p>
          <a:p>
            <a:r>
              <a:rPr lang="en-GB" altLang="en-US" sz="1800" b="1" noProof="1">
                <a:latin typeface="Arial" panose="020B0604020202020204" pitchFamily="34" charset="0"/>
              </a:rPr>
              <a:t>	</a:t>
            </a:r>
            <a:r>
              <a:rPr lang="en-GB" altLang="en-US" sz="1600" noProof="1">
                <a:latin typeface="Arial" panose="020B0604020202020204" pitchFamily="34" charset="0"/>
              </a:rPr>
              <a:t>		Fixed </a:t>
            </a:r>
            <a:r>
              <a:rPr lang="da-DK" altLang="en-US" sz="1600">
                <a:latin typeface="Arial" panose="020B0604020202020204" pitchFamily="34" charset="0"/>
              </a:rPr>
              <a:t>and/</a:t>
            </a:r>
            <a:r>
              <a:rPr lang="da-DK" altLang="en-US" sz="1600" noProof="1">
                <a:latin typeface="Arial" panose="020B0604020202020204" pitchFamily="34" charset="0"/>
              </a:rPr>
              <a:t>or</a:t>
            </a:r>
            <a:endParaRPr lang="da-DK" altLang="en-US" sz="1800" b="1" noProof="1">
              <a:latin typeface="Arial" panose="020B0604020202020204" pitchFamily="34" charset="0"/>
            </a:endParaRPr>
          </a:p>
          <a:p>
            <a:r>
              <a:rPr lang="da-DK" altLang="en-US" sz="1800" b="1">
                <a:latin typeface="Arial" panose="020B0604020202020204" pitchFamily="34" charset="0"/>
              </a:rPr>
              <a:t>			</a:t>
            </a:r>
            <a:r>
              <a:rPr lang="da-DK" altLang="en-US" sz="1800">
                <a:latin typeface="Arial" panose="020B0604020202020204" pitchFamily="34" charset="0"/>
              </a:rPr>
              <a:t>variable</a:t>
            </a:r>
            <a:endParaRPr lang="da-DK" altLang="en-US" sz="1800" b="1" noProof="1">
              <a:latin typeface="Arial" panose="020B0604020202020204" pitchFamily="34" charset="0"/>
            </a:endParaRPr>
          </a:p>
          <a:p>
            <a:r>
              <a:rPr lang="da-DK" altLang="en-US" sz="1800" noProof="1">
                <a:latin typeface="Arial" panose="020B0604020202020204" pitchFamily="34" charset="0"/>
              </a:rPr>
              <a:t>All-in-one</a:t>
            </a:r>
            <a:endParaRPr lang="da-DK" altLang="en-US" sz="1800" b="1" noProof="1">
              <a:latin typeface="Arial" panose="020B0604020202020204" pitchFamily="34" charset="0"/>
            </a:endParaRPr>
          </a:p>
          <a:p>
            <a:r>
              <a:rPr lang="da-DK" altLang="en-US" sz="1600" noProof="1">
                <a:latin typeface="Arial" panose="020B0604020202020204" pitchFamily="34" charset="0"/>
              </a:rPr>
              <a:t>	T&amp;M or		Variable</a:t>
            </a:r>
          </a:p>
          <a:p>
            <a:r>
              <a:rPr lang="da-DK" altLang="en-US" sz="1600" noProof="1">
                <a:latin typeface="Arial" panose="020B0604020202020204" pitchFamily="34" charset="0"/>
              </a:rPr>
              <a:t>	Fixed</a:t>
            </a:r>
            <a:endParaRPr lang="da-DK" altLang="en-US" sz="1800" b="1" noProof="1">
              <a:latin typeface="Arial" panose="020B0604020202020204" pitchFamily="34" charset="0"/>
            </a:endParaRPr>
          </a:p>
          <a:p>
            <a:endParaRPr lang="da-DK" altLang="en-US" sz="1800" b="1" noProof="1">
              <a:latin typeface="Arial" panose="020B0604020202020204" pitchFamily="34" charset="0"/>
            </a:endParaRPr>
          </a:p>
          <a:p>
            <a:r>
              <a:rPr lang="da-DK" altLang="en-US" sz="1800" noProof="1">
                <a:latin typeface="Arial" panose="020B0604020202020204" pitchFamily="34" charset="0"/>
              </a:rPr>
              <a:t>Development</a:t>
            </a:r>
            <a:endParaRPr lang="da-DK" altLang="en-US" sz="1800" b="1" noProof="1">
              <a:latin typeface="Arial" panose="020B0604020202020204" pitchFamily="34" charset="0"/>
            </a:endParaRPr>
          </a:p>
          <a:p>
            <a:r>
              <a:rPr lang="da-DK" altLang="en-US" sz="1600" noProof="1">
                <a:latin typeface="Arial" panose="020B0604020202020204" pitchFamily="34" charset="0"/>
              </a:rPr>
              <a:t>				Fixed</a:t>
            </a:r>
            <a:endParaRPr lang="da-DK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14340" name="Line 4">
            <a:extLst>
              <a:ext uri="{FF2B5EF4-FFF2-40B4-BE49-F238E27FC236}">
                <a16:creationId xmlns:a16="http://schemas.microsoft.com/office/drawing/2014/main" id="{EE854FA9-4D19-33EB-0789-467CD2FB416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9350" y="1725613"/>
            <a:ext cx="1028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4341" name="Line 5">
            <a:extLst>
              <a:ext uri="{FF2B5EF4-FFF2-40B4-BE49-F238E27FC236}">
                <a16:creationId xmlns:a16="http://schemas.microsoft.com/office/drawing/2014/main" id="{BFE956BD-69AF-BF41-21A5-73DAC1239F3B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9350" y="3649663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1925AD33-B05F-76BD-3B36-13927F515A30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8550" y="2830513"/>
            <a:ext cx="2400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4343" name="Line 7">
            <a:extLst>
              <a:ext uri="{FF2B5EF4-FFF2-40B4-BE49-F238E27FC236}">
                <a16:creationId xmlns:a16="http://schemas.microsoft.com/office/drawing/2014/main" id="{E34B0E89-917B-1204-ED63-ECCEEAFAC7C2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8550" y="3649663"/>
            <a:ext cx="2400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0419550E-B34F-6631-B972-FA1C6A76A76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9650" y="4659313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4345" name="Line 9">
            <a:extLst>
              <a:ext uri="{FF2B5EF4-FFF2-40B4-BE49-F238E27FC236}">
                <a16:creationId xmlns:a16="http://schemas.microsoft.com/office/drawing/2014/main" id="{7A0A2400-5107-54DA-511F-05DD305F14C4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914400"/>
            <a:ext cx="0" cy="43926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4346" name="Text Box 10">
            <a:extLst>
              <a:ext uri="{FF2B5EF4-FFF2-40B4-BE49-F238E27FC236}">
                <a16:creationId xmlns:a16="http://schemas.microsoft.com/office/drawing/2014/main" id="{AC54C78F-EB9F-BCD2-3CC9-F367F1A739E9}"/>
              </a:ext>
            </a:extLst>
          </p:cNvPr>
          <p:cNvSpPr txBox="1">
            <a:spLocks noChangeArrowheads="1"/>
          </p:cNvSpPr>
          <p:nvPr/>
        </p:nvSpPr>
        <p:spPr bwMode="auto">
          <a:xfrm rot="1960426">
            <a:off x="3455988" y="1806575"/>
            <a:ext cx="177482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800" b="1" noProof="1">
                <a:solidFill>
                  <a:srgbClr val="FF0000"/>
                </a:solidFill>
                <a:latin typeface="Arial" panose="020B0604020202020204" pitchFamily="34" charset="0"/>
              </a:rPr>
              <a:t>Tender:</a:t>
            </a:r>
          </a:p>
          <a:p>
            <a:pPr algn="ctr"/>
            <a:r>
              <a:rPr lang="en-GB" altLang="en-US" sz="1800" b="1" noProof="1">
                <a:solidFill>
                  <a:srgbClr val="FF0000"/>
                </a:solidFill>
                <a:latin typeface="Arial" panose="020B0604020202020204" pitchFamily="34" charset="0"/>
              </a:rPr>
              <a:t>Same supplier?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  <p:sp>
        <p:nvSpPr>
          <p:cNvPr id="14347" name="Line 11">
            <a:extLst>
              <a:ext uri="{FF2B5EF4-FFF2-40B4-BE49-F238E27FC236}">
                <a16:creationId xmlns:a16="http://schemas.microsoft.com/office/drawing/2014/main" id="{57C63507-D161-938D-FCED-108293230B91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8550" y="914400"/>
            <a:ext cx="0" cy="43926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14348" name="Line 12">
            <a:extLst>
              <a:ext uri="{FF2B5EF4-FFF2-40B4-BE49-F238E27FC236}">
                <a16:creationId xmlns:a16="http://schemas.microsoft.com/office/drawing/2014/main" id="{11E75ECD-AF91-10C7-1E2D-8B28A35A3C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9650" y="914400"/>
            <a:ext cx="0" cy="43926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7B1921-9601-B63D-75B5-365AB705A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2050" name="AutoShape 2">
            <a:extLst>
              <a:ext uri="{FF2B5EF4-FFF2-40B4-BE49-F238E27FC236}">
                <a16:creationId xmlns:a16="http://schemas.microsoft.com/office/drawing/2014/main" id="{31C26261-84F5-8AE3-AE0E-6C5E053EF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0263" y="2632075"/>
            <a:ext cx="1276350" cy="463550"/>
          </a:xfrm>
          <a:prstGeom prst="flowChartDocumen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r"/>
            <a:r>
              <a:rPr lang="en-US" altLang="en-US" sz="1800" b="1">
                <a:latin typeface="Arial" panose="020B0604020202020204" pitchFamily="34" charset="0"/>
              </a:rPr>
              <a:t>  Contract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51" name="Oval 3">
            <a:extLst>
              <a:ext uri="{FF2B5EF4-FFF2-40B4-BE49-F238E27FC236}">
                <a16:creationId xmlns:a16="http://schemas.microsoft.com/office/drawing/2014/main" id="{624EA5A6-07CA-E7D4-B53B-7091281E2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5888" y="2141538"/>
            <a:ext cx="1728787" cy="50958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Analysis</a:t>
            </a:r>
          </a:p>
        </p:txBody>
      </p:sp>
      <p:sp>
        <p:nvSpPr>
          <p:cNvPr id="2052" name="AutoShape 4">
            <a:extLst>
              <a:ext uri="{FF2B5EF4-FFF2-40B4-BE49-F238E27FC236}">
                <a16:creationId xmlns:a16="http://schemas.microsoft.com/office/drawing/2014/main" id="{536E4ECF-8281-8984-FF9E-1A156659A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488" y="2906713"/>
            <a:ext cx="1190625" cy="492125"/>
          </a:xfrm>
          <a:prstGeom prst="flowChartDocumen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Reqspec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53" name="Oval 5">
            <a:extLst>
              <a:ext uri="{FF2B5EF4-FFF2-40B4-BE49-F238E27FC236}">
                <a16:creationId xmlns:a16="http://schemas.microsoft.com/office/drawing/2014/main" id="{29E8C7AF-ABD3-C851-B218-762F08B26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5461000"/>
            <a:ext cx="1939925" cy="5095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Op &amp; maint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54" name="Oval 6">
            <a:extLst>
              <a:ext uri="{FF2B5EF4-FFF2-40B4-BE49-F238E27FC236}">
                <a16:creationId xmlns:a16="http://schemas.microsoft.com/office/drawing/2014/main" id="{23C0EB32-177F-ED56-191C-394F63B22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7338" y="3521075"/>
            <a:ext cx="1493837" cy="5095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Design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55" name="Oval 7">
            <a:extLst>
              <a:ext uri="{FF2B5EF4-FFF2-40B4-BE49-F238E27FC236}">
                <a16:creationId xmlns:a16="http://schemas.microsoft.com/office/drawing/2014/main" id="{D9A38B62-496D-6754-B3D2-D5565F9AC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5688" y="4167188"/>
            <a:ext cx="1539875" cy="50958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Program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56" name="Oval 8">
            <a:extLst>
              <a:ext uri="{FF2B5EF4-FFF2-40B4-BE49-F238E27FC236}">
                <a16:creationId xmlns:a16="http://schemas.microsoft.com/office/drawing/2014/main" id="{C169EFDD-90D3-7842-B0B2-BA3A24E44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4813300"/>
            <a:ext cx="1238250" cy="5095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Test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cxnSp>
        <p:nvCxnSpPr>
          <p:cNvPr id="2057" name="AutoShape 9">
            <a:extLst>
              <a:ext uri="{FF2B5EF4-FFF2-40B4-BE49-F238E27FC236}">
                <a16:creationId xmlns:a16="http://schemas.microsoft.com/office/drawing/2014/main" id="{B7C977FE-BA85-B91C-9581-B2603E21BD96}"/>
              </a:ext>
            </a:extLst>
          </p:cNvPr>
          <p:cNvCxnSpPr>
            <a:cxnSpLocks noChangeShapeType="1"/>
            <a:stCxn id="2051" idx="5"/>
            <a:endCxn id="2052" idx="0"/>
          </p:cNvCxnSpPr>
          <p:nvPr/>
        </p:nvCxnSpPr>
        <p:spPr bwMode="auto">
          <a:xfrm rot="16200000" flipH="1">
            <a:off x="4043363" y="2679700"/>
            <a:ext cx="287338" cy="109537"/>
          </a:xfrm>
          <a:prstGeom prst="curvedConnector3">
            <a:avLst>
              <a:gd name="adj1" fmla="val 65194"/>
            </a:avLst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8" name="AutoShape 10">
            <a:extLst>
              <a:ext uri="{FF2B5EF4-FFF2-40B4-BE49-F238E27FC236}">
                <a16:creationId xmlns:a16="http://schemas.microsoft.com/office/drawing/2014/main" id="{95E8D27F-04D2-48A1-93C3-D67699AF9B42}"/>
              </a:ext>
            </a:extLst>
          </p:cNvPr>
          <p:cNvCxnSpPr>
            <a:cxnSpLocks noChangeShapeType="1"/>
            <a:stCxn id="2052" idx="3"/>
            <a:endCxn id="2054" idx="7"/>
          </p:cNvCxnSpPr>
          <p:nvPr/>
        </p:nvCxnSpPr>
        <p:spPr bwMode="auto">
          <a:xfrm>
            <a:off x="4865688" y="3152775"/>
            <a:ext cx="506412" cy="428625"/>
          </a:xfrm>
          <a:prstGeom prst="curvedConnector2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9" name="AutoShape 11">
            <a:extLst>
              <a:ext uri="{FF2B5EF4-FFF2-40B4-BE49-F238E27FC236}">
                <a16:creationId xmlns:a16="http://schemas.microsoft.com/office/drawing/2014/main" id="{633BFA9A-7C73-D466-BCD9-9F941C2EE88B}"/>
              </a:ext>
            </a:extLst>
          </p:cNvPr>
          <p:cNvCxnSpPr>
            <a:cxnSpLocks noChangeShapeType="1"/>
            <a:stCxn id="2055" idx="6"/>
            <a:endCxn id="2056" idx="7"/>
          </p:cNvCxnSpPr>
          <p:nvPr/>
        </p:nvCxnSpPr>
        <p:spPr bwMode="auto">
          <a:xfrm>
            <a:off x="6419850" y="4422775"/>
            <a:ext cx="317500" cy="450850"/>
          </a:xfrm>
          <a:prstGeom prst="curvedConnector2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0" name="AutoShape 12">
            <a:extLst>
              <a:ext uri="{FF2B5EF4-FFF2-40B4-BE49-F238E27FC236}">
                <a16:creationId xmlns:a16="http://schemas.microsoft.com/office/drawing/2014/main" id="{F39FEE2F-45FE-CC78-351F-20BCCB2654C5}"/>
              </a:ext>
            </a:extLst>
          </p:cNvPr>
          <p:cNvCxnSpPr>
            <a:cxnSpLocks noChangeShapeType="1"/>
            <a:stCxn id="2054" idx="6"/>
            <a:endCxn id="2055" idx="7"/>
          </p:cNvCxnSpPr>
          <p:nvPr/>
        </p:nvCxnSpPr>
        <p:spPr bwMode="auto">
          <a:xfrm>
            <a:off x="5605463" y="3776663"/>
            <a:ext cx="574675" cy="450850"/>
          </a:xfrm>
          <a:prstGeom prst="curvedConnector2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1" name="AutoShape 13">
            <a:extLst>
              <a:ext uri="{FF2B5EF4-FFF2-40B4-BE49-F238E27FC236}">
                <a16:creationId xmlns:a16="http://schemas.microsoft.com/office/drawing/2014/main" id="{4B80ED16-6F6A-AE51-3DC6-1D50EEBF5B65}"/>
              </a:ext>
            </a:extLst>
          </p:cNvPr>
          <p:cNvCxnSpPr>
            <a:cxnSpLocks noChangeShapeType="1"/>
            <a:stCxn id="2056" idx="6"/>
            <a:endCxn id="2053" idx="7"/>
          </p:cNvCxnSpPr>
          <p:nvPr/>
        </p:nvCxnSpPr>
        <p:spPr bwMode="auto">
          <a:xfrm>
            <a:off x="6932613" y="5068888"/>
            <a:ext cx="403225" cy="452437"/>
          </a:xfrm>
          <a:prstGeom prst="curvedConnector2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62" name="Text Box 14">
            <a:extLst>
              <a:ext uri="{FF2B5EF4-FFF2-40B4-BE49-F238E27FC236}">
                <a16:creationId xmlns:a16="http://schemas.microsoft.com/office/drawing/2014/main" id="{6CC21F97-AE60-8339-441A-12578FE32F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76200"/>
            <a:ext cx="5053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1.1    The role of requirements</a:t>
            </a:r>
          </a:p>
        </p:txBody>
      </p:sp>
      <p:graphicFrame>
        <p:nvGraphicFramePr>
          <p:cNvPr id="2063" name="Object 15">
            <a:extLst>
              <a:ext uri="{FF2B5EF4-FFF2-40B4-BE49-F238E27FC236}">
                <a16:creationId xmlns:a16="http://schemas.microsoft.com/office/drawing/2014/main" id="{97F2C97A-D9E9-BB3F-E18E-A6A69AD2E1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03475" y="1258888"/>
          <a:ext cx="371475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857600" imgH="3995640" progId="MS_ClipArt_Gallery.2">
                  <p:embed/>
                </p:oleObj>
              </mc:Choice>
              <mc:Fallback>
                <p:oleObj name="Clip" r:id="rId3" imgW="1857600" imgH="3995640" progId="MS_ClipArt_Gallery.2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3475" y="1258888"/>
                        <a:ext cx="371475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4" name="Object 16">
            <a:extLst>
              <a:ext uri="{FF2B5EF4-FFF2-40B4-BE49-F238E27FC236}">
                <a16:creationId xmlns:a16="http://schemas.microsoft.com/office/drawing/2014/main" id="{0437AA83-312E-E806-C6ED-22A64CAE86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05025" y="1800225"/>
          <a:ext cx="26035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5" imgW="1295640" imgH="3934080" progId="MS_ClipArt_Gallery.2">
                  <p:embed/>
                </p:oleObj>
              </mc:Choice>
              <mc:Fallback>
                <p:oleObj name="Clip" r:id="rId5" imgW="1295640" imgH="3934080" progId="MS_ClipArt_Gallery.2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025" y="1800225"/>
                        <a:ext cx="260350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5" name="Object 17">
            <a:extLst>
              <a:ext uri="{FF2B5EF4-FFF2-40B4-BE49-F238E27FC236}">
                <a16:creationId xmlns:a16="http://schemas.microsoft.com/office/drawing/2014/main" id="{4D5EA840-FBD8-72EE-7162-CEB5F712FCA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74825" y="762000"/>
          <a:ext cx="62865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7" imgW="2673000" imgH="3752640" progId="MS_ClipArt_Gallery.2">
                  <p:embed/>
                </p:oleObj>
              </mc:Choice>
              <mc:Fallback>
                <p:oleObj name="Clip" r:id="rId7" imgW="2673000" imgH="3752640" progId="MS_ClipArt_Gallery.2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762000"/>
                        <a:ext cx="628650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6" name="AutoShape 18">
            <a:extLst>
              <a:ext uri="{FF2B5EF4-FFF2-40B4-BE49-F238E27FC236}">
                <a16:creationId xmlns:a16="http://schemas.microsoft.com/office/drawing/2014/main" id="{7E118FF1-C0D5-EB3E-D386-36FD790185A7}"/>
              </a:ext>
            </a:extLst>
          </p:cNvPr>
          <p:cNvSpPr>
            <a:spLocks noChangeArrowheads="1"/>
          </p:cNvSpPr>
          <p:nvPr/>
        </p:nvSpPr>
        <p:spPr bwMode="auto">
          <a:xfrm rot="5380938">
            <a:off x="2983706" y="1478757"/>
            <a:ext cx="620713" cy="70485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067" name="Text Box 19">
            <a:extLst>
              <a:ext uri="{FF2B5EF4-FFF2-40B4-BE49-F238E27FC236}">
                <a16:creationId xmlns:a16="http://schemas.microsoft.com/office/drawing/2014/main" id="{8E9021BE-1B2E-3551-B6CA-5AC75AC5F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5513" y="1258888"/>
            <a:ext cx="1400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Demands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  Elicitation</a:t>
            </a:r>
          </a:p>
        </p:txBody>
      </p:sp>
      <p:sp>
        <p:nvSpPr>
          <p:cNvPr id="2068" name="Text Box 20">
            <a:extLst>
              <a:ext uri="{FF2B5EF4-FFF2-40B4-BE49-F238E27FC236}">
                <a16:creationId xmlns:a16="http://schemas.microsoft.com/office/drawing/2014/main" id="{EA50D1DB-00EC-19F0-6A40-955E7A750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4463" y="990600"/>
            <a:ext cx="1616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Stakeholders</a:t>
            </a:r>
          </a:p>
        </p:txBody>
      </p:sp>
      <p:sp>
        <p:nvSpPr>
          <p:cNvPr id="2070" name="Freeform 22">
            <a:extLst>
              <a:ext uri="{FF2B5EF4-FFF2-40B4-BE49-F238E27FC236}">
                <a16:creationId xmlns:a16="http://schemas.microsoft.com/office/drawing/2014/main" id="{B7B7296D-A715-D8F9-0769-881E5F296701}"/>
              </a:ext>
            </a:extLst>
          </p:cNvPr>
          <p:cNvSpPr>
            <a:spLocks/>
          </p:cNvSpPr>
          <p:nvPr/>
        </p:nvSpPr>
        <p:spPr bwMode="auto">
          <a:xfrm>
            <a:off x="3778250" y="3397250"/>
            <a:ext cx="1905000" cy="1689100"/>
          </a:xfrm>
          <a:custGeom>
            <a:avLst/>
            <a:gdLst>
              <a:gd name="T0" fmla="*/ 45 w 1200"/>
              <a:gd name="T1" fmla="*/ 0 h 1064"/>
              <a:gd name="T2" fmla="*/ 154 w 1200"/>
              <a:gd name="T3" fmla="*/ 482 h 1064"/>
              <a:gd name="T4" fmla="*/ 645 w 1200"/>
              <a:gd name="T5" fmla="*/ 882 h 1064"/>
              <a:gd name="T6" fmla="*/ 1200 w 1200"/>
              <a:gd name="T7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0" h="1064">
                <a:moveTo>
                  <a:pt x="45" y="0"/>
                </a:moveTo>
                <a:cubicBezTo>
                  <a:pt x="0" y="136"/>
                  <a:pt x="49" y="339"/>
                  <a:pt x="154" y="482"/>
                </a:cubicBezTo>
                <a:cubicBezTo>
                  <a:pt x="254" y="627"/>
                  <a:pt x="471" y="785"/>
                  <a:pt x="645" y="882"/>
                </a:cubicBezTo>
                <a:cubicBezTo>
                  <a:pt x="819" y="979"/>
                  <a:pt x="1026" y="1042"/>
                  <a:pt x="1200" y="106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071" name="AutoShape 23">
            <a:extLst>
              <a:ext uri="{FF2B5EF4-FFF2-40B4-BE49-F238E27FC236}">
                <a16:creationId xmlns:a16="http://schemas.microsoft.com/office/drawing/2014/main" id="{2CF25718-2F62-BADE-A4F7-55D6EB645F50}"/>
              </a:ext>
            </a:extLst>
          </p:cNvPr>
          <p:cNvSpPr>
            <a:spLocks noChangeArrowheads="1"/>
          </p:cNvSpPr>
          <p:nvPr/>
        </p:nvSpPr>
        <p:spPr bwMode="auto">
          <a:xfrm rot="16072716">
            <a:off x="2248694" y="2443957"/>
            <a:ext cx="663575" cy="706437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grpSp>
        <p:nvGrpSpPr>
          <p:cNvPr id="2076" name="Group 28">
            <a:extLst>
              <a:ext uri="{FF2B5EF4-FFF2-40B4-BE49-F238E27FC236}">
                <a16:creationId xmlns:a16="http://schemas.microsoft.com/office/drawing/2014/main" id="{63D1667E-94E2-43D6-CE88-EB81B3188B67}"/>
              </a:ext>
            </a:extLst>
          </p:cNvPr>
          <p:cNvGrpSpPr>
            <a:grpSpLocks/>
          </p:cNvGrpSpPr>
          <p:nvPr/>
        </p:nvGrpSpPr>
        <p:grpSpPr bwMode="auto">
          <a:xfrm>
            <a:off x="1868488" y="3097213"/>
            <a:ext cx="3163887" cy="1774825"/>
            <a:chOff x="1177" y="1951"/>
            <a:chExt cx="1993" cy="1118"/>
          </a:xfrm>
        </p:grpSpPr>
        <p:sp>
          <p:nvSpPr>
            <p:cNvPr id="2069" name="Text Box 21">
              <a:extLst>
                <a:ext uri="{FF2B5EF4-FFF2-40B4-BE49-F238E27FC236}">
                  <a16:creationId xmlns:a16="http://schemas.microsoft.com/office/drawing/2014/main" id="{0C0AE3B3-6AD2-B4E8-3142-12F4F49165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29772">
              <a:off x="2272" y="2838"/>
              <a:ext cx="89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en-US" sz="1800" b="1">
                  <a:latin typeface="Arial" panose="020B0604020202020204" pitchFamily="34" charset="0"/>
                </a:rPr>
                <a:t>Verification</a:t>
              </a:r>
            </a:p>
          </p:txBody>
        </p:sp>
        <p:sp>
          <p:nvSpPr>
            <p:cNvPr id="2072" name="Text Box 24">
              <a:extLst>
                <a:ext uri="{FF2B5EF4-FFF2-40B4-BE49-F238E27FC236}">
                  <a16:creationId xmlns:a16="http://schemas.microsoft.com/office/drawing/2014/main" id="{63CBF5CF-FBAD-9E82-EBA2-544BB3A4F3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29772">
              <a:off x="1177" y="1951"/>
              <a:ext cx="80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en-US" sz="1800" b="1">
                  <a:latin typeface="Arial" panose="020B0604020202020204" pitchFamily="34" charset="0"/>
                </a:rPr>
                <a:t>Validation</a:t>
              </a:r>
            </a:p>
          </p:txBody>
        </p:sp>
      </p:grpSp>
      <p:sp>
        <p:nvSpPr>
          <p:cNvPr id="2073" name="AutoShape 25">
            <a:extLst>
              <a:ext uri="{FF2B5EF4-FFF2-40B4-BE49-F238E27FC236}">
                <a16:creationId xmlns:a16="http://schemas.microsoft.com/office/drawing/2014/main" id="{02F99D6B-0170-4642-1F17-714800D55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3863" y="906463"/>
            <a:ext cx="1639887" cy="1368425"/>
          </a:xfrm>
          <a:prstGeom prst="cloudCallout">
            <a:avLst>
              <a:gd name="adj1" fmla="val -93657"/>
              <a:gd name="adj2" fmla="val -26102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Tacit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demands</a:t>
            </a: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&amp; reqs</a:t>
            </a:r>
          </a:p>
        </p:txBody>
      </p:sp>
      <p:sp>
        <p:nvSpPr>
          <p:cNvPr id="2074" name="Freeform 26">
            <a:extLst>
              <a:ext uri="{FF2B5EF4-FFF2-40B4-BE49-F238E27FC236}">
                <a16:creationId xmlns:a16="http://schemas.microsoft.com/office/drawing/2014/main" id="{854C7EEC-9926-AF8D-63B0-5CB2E231FFE0}"/>
              </a:ext>
            </a:extLst>
          </p:cNvPr>
          <p:cNvSpPr>
            <a:spLocks/>
          </p:cNvSpPr>
          <p:nvPr/>
        </p:nvSpPr>
        <p:spPr bwMode="auto">
          <a:xfrm>
            <a:off x="3811588" y="3405188"/>
            <a:ext cx="1042987" cy="1047750"/>
          </a:xfrm>
          <a:custGeom>
            <a:avLst/>
            <a:gdLst>
              <a:gd name="T0" fmla="*/ 45 w 657"/>
              <a:gd name="T1" fmla="*/ 0 h 660"/>
              <a:gd name="T2" fmla="*/ 225 w 657"/>
              <a:gd name="T3" fmla="*/ 456 h 660"/>
              <a:gd name="T4" fmla="*/ 657 w 657"/>
              <a:gd name="T5" fmla="*/ 66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7" h="660">
                <a:moveTo>
                  <a:pt x="45" y="0"/>
                </a:moveTo>
                <a:cubicBezTo>
                  <a:pt x="0" y="136"/>
                  <a:pt x="123" y="346"/>
                  <a:pt x="225" y="456"/>
                </a:cubicBezTo>
                <a:cubicBezTo>
                  <a:pt x="327" y="566"/>
                  <a:pt x="586" y="646"/>
                  <a:pt x="657" y="66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075" name="Text Box 27">
            <a:extLst>
              <a:ext uri="{FF2B5EF4-FFF2-40B4-BE49-F238E27FC236}">
                <a16:creationId xmlns:a16="http://schemas.microsoft.com/office/drawing/2014/main" id="{D252BCC4-77B6-3406-9FFC-9B949020A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900488"/>
            <a:ext cx="21177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Tracing: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Forwards . . .</a:t>
            </a:r>
          </a:p>
          <a:p>
            <a:r>
              <a:rPr lang="en-GB" altLang="en-US" sz="1800" noProof="1">
                <a:latin typeface="Arial" panose="020B0604020202020204" pitchFamily="34" charset="0"/>
              </a:rPr>
              <a:t>Backwards . . .</a:t>
            </a:r>
          </a:p>
          <a:p>
            <a:pPr>
              <a:spcBef>
                <a:spcPct val="50000"/>
              </a:spcBef>
            </a:pPr>
            <a:r>
              <a:rPr lang="en-GB" altLang="en-US" sz="1800" b="1" noProof="1">
                <a:latin typeface="Arial" panose="020B0604020202020204" pitchFamily="34" charset="0"/>
              </a:rPr>
              <a:t>Req. management:</a:t>
            </a:r>
            <a:endParaRPr lang="en-GB" altLang="en-US" sz="1800" noProof="1">
              <a:latin typeface="Arial" panose="020B0604020202020204" pitchFamily="34" charset="0"/>
            </a:endParaRPr>
          </a:p>
          <a:p>
            <a:r>
              <a:rPr lang="en-GB" altLang="en-US" sz="1800" noProof="1">
                <a:latin typeface="Arial" panose="020B0604020202020204" pitchFamily="34" charset="0"/>
              </a:rPr>
              <a:t>Changing reqs</a:t>
            </a:r>
            <a:endParaRPr lang="en-GB" altLang="en-US" sz="1800" b="1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 autoUpdateAnimBg="0"/>
      <p:bldP spid="2073" grpId="0" animBg="1" autoUpdateAnimBg="0"/>
      <p:bldP spid="207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CDB016-A227-A6E2-83EF-BDFAC41ED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3074" name="Text Box 2">
            <a:extLst>
              <a:ext uri="{FF2B5EF4-FFF2-40B4-BE49-F238E27FC236}">
                <a16:creationId xmlns:a16="http://schemas.microsoft.com/office/drawing/2014/main" id="{8B5B1CB3-E6DC-E7E1-620C-32B78E3F3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3395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1.2    Project types</a:t>
            </a:r>
          </a:p>
        </p:txBody>
      </p:sp>
      <p:sp>
        <p:nvSpPr>
          <p:cNvPr id="3075" name="Text Box 3">
            <a:extLst>
              <a:ext uri="{FF2B5EF4-FFF2-40B4-BE49-F238E27FC236}">
                <a16:creationId xmlns:a16="http://schemas.microsoft.com/office/drawing/2014/main" id="{B8D6BD85-9898-73EF-B977-D0ADDB130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990600"/>
            <a:ext cx="4759325" cy="39179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038225" eaLnBrk="0" fontAlgn="base" hangingPunct="0">
              <a:spcBef>
                <a:spcPct val="0"/>
              </a:spcBef>
              <a:spcAft>
                <a:spcPct val="0"/>
              </a:spcAft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038225" eaLnBrk="0" fontAlgn="base" hangingPunct="0">
              <a:spcBef>
                <a:spcPct val="0"/>
              </a:spcBef>
              <a:spcAft>
                <a:spcPct val="0"/>
              </a:spcAft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038225" eaLnBrk="0" fontAlgn="base" hangingPunct="0">
              <a:spcBef>
                <a:spcPct val="0"/>
              </a:spcBef>
              <a:spcAft>
                <a:spcPct val="0"/>
              </a:spcAft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038225" eaLnBrk="0" fontAlgn="base" hangingPunct="0">
              <a:spcBef>
                <a:spcPct val="0"/>
              </a:spcBef>
              <a:spcAft>
                <a:spcPct val="0"/>
              </a:spcAft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en-US" b="1">
                <a:latin typeface="Arial" panose="020B0604020202020204" pitchFamily="34" charset="0"/>
              </a:rPr>
              <a:t>Project types</a:t>
            </a:r>
            <a:r>
              <a:rPr lang="en-US" altLang="en-US" sz="1800" b="1">
                <a:latin typeface="Arial" panose="020B0604020202020204" pitchFamily="34" charset="0"/>
              </a:rPr>
              <a:t>	Customer	Supplier</a:t>
            </a:r>
          </a:p>
          <a:p>
            <a:pPr>
              <a:lnSpc>
                <a:spcPct val="14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In-house	User dept.	IT dept.</a:t>
            </a:r>
          </a:p>
        </p:txBody>
      </p:sp>
      <p:sp>
        <p:nvSpPr>
          <p:cNvPr id="3076" name="Line 4">
            <a:extLst>
              <a:ext uri="{FF2B5EF4-FFF2-40B4-BE49-F238E27FC236}">
                <a16:creationId xmlns:a16="http://schemas.microsoft.com/office/drawing/2014/main" id="{AE089E32-3CF2-CE0A-5435-5D9EC513C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1524000"/>
            <a:ext cx="4741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3077" name="Line 5">
            <a:extLst>
              <a:ext uri="{FF2B5EF4-FFF2-40B4-BE49-F238E27FC236}">
                <a16:creationId xmlns:a16="http://schemas.microsoft.com/office/drawing/2014/main" id="{1DAF3A0E-DDC5-1271-40DD-EF9FB6742B5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52725" y="990600"/>
            <a:ext cx="0" cy="388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3078" name="Line 6">
            <a:extLst>
              <a:ext uri="{FF2B5EF4-FFF2-40B4-BE49-F238E27FC236}">
                <a16:creationId xmlns:a16="http://schemas.microsoft.com/office/drawing/2014/main" id="{969B34EB-B8A7-4C69-A1E6-7BE744815F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49713" y="990600"/>
            <a:ext cx="0" cy="388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3079" name="Line 7">
            <a:extLst>
              <a:ext uri="{FF2B5EF4-FFF2-40B4-BE49-F238E27FC236}">
                <a16:creationId xmlns:a16="http://schemas.microsoft.com/office/drawing/2014/main" id="{DA51EB52-FEEA-D6A1-8D81-CDF8FC60A35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667000"/>
            <a:ext cx="4741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3080" name="Line 8">
            <a:extLst>
              <a:ext uri="{FF2B5EF4-FFF2-40B4-BE49-F238E27FC236}">
                <a16:creationId xmlns:a16="http://schemas.microsoft.com/office/drawing/2014/main" id="{2A97BA7F-2793-088C-6971-950D388FC12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738" y="3048000"/>
            <a:ext cx="4741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3081" name="Line 9">
            <a:extLst>
              <a:ext uri="{FF2B5EF4-FFF2-40B4-BE49-F238E27FC236}">
                <a16:creationId xmlns:a16="http://schemas.microsoft.com/office/drawing/2014/main" id="{53B6CBFF-A2F9-98F8-BB97-B81505A6E6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738" y="4191000"/>
            <a:ext cx="4741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3083" name="Text Box 11">
            <a:extLst>
              <a:ext uri="{FF2B5EF4-FFF2-40B4-BE49-F238E27FC236}">
                <a16:creationId xmlns:a16="http://schemas.microsoft.com/office/drawing/2014/main" id="{63AA4FB1-EEB9-6166-EFA5-1050DA507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876425"/>
            <a:ext cx="475932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038225"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038225" eaLnBrk="0" fontAlgn="base" hangingPunct="0">
              <a:spcBef>
                <a:spcPct val="0"/>
              </a:spcBef>
              <a:spcAft>
                <a:spcPct val="0"/>
              </a:spcAft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038225" eaLnBrk="0" fontAlgn="base" hangingPunct="0">
              <a:spcBef>
                <a:spcPct val="0"/>
              </a:spcBef>
              <a:spcAft>
                <a:spcPct val="0"/>
              </a:spcAft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038225" eaLnBrk="0" fontAlgn="base" hangingPunct="0">
              <a:spcBef>
                <a:spcPct val="0"/>
              </a:spcBef>
              <a:spcAft>
                <a:spcPct val="0"/>
              </a:spcAft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038225" eaLnBrk="0" fontAlgn="base" hangingPunct="0">
              <a:spcBef>
                <a:spcPct val="0"/>
              </a:spcBef>
              <a:spcAft>
                <a:spcPct val="0"/>
              </a:spcAft>
              <a:tabLst>
                <a:tab pos="2092325" algn="l"/>
                <a:tab pos="34353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Prod. devel.	Marketing	SW dept.</a:t>
            </a:r>
          </a:p>
          <a:p>
            <a:pPr>
              <a:lnSpc>
                <a:spcPct val="14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Time &amp; materials	Company	SW house</a:t>
            </a:r>
          </a:p>
          <a:p>
            <a:pPr>
              <a:lnSpc>
                <a:spcPct val="14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COTS	Company	(Vendor)</a:t>
            </a:r>
          </a:p>
          <a:p>
            <a:pPr>
              <a:lnSpc>
                <a:spcPct val="14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Tender	Company	Supplier</a:t>
            </a:r>
          </a:p>
          <a:p>
            <a:pPr>
              <a:lnSpc>
                <a:spcPct val="14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Contract devel.	Company	SW house</a:t>
            </a:r>
          </a:p>
          <a:p>
            <a:pPr>
              <a:lnSpc>
                <a:spcPct val="14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Sub-contracting	Supplier	SW house</a:t>
            </a:r>
          </a:p>
          <a:p>
            <a:pPr>
              <a:lnSpc>
                <a:spcPct val="12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Unknown		Inhouse?</a:t>
            </a:r>
          </a:p>
          <a:p>
            <a:pPr>
              <a:lnSpc>
                <a:spcPct val="120000"/>
              </a:lnSpc>
            </a:pPr>
            <a:r>
              <a:rPr lang="en-US" altLang="en-US" sz="1800" b="1">
                <a:latin typeface="Arial" panose="020B0604020202020204" pitchFamily="34" charset="0"/>
              </a:rPr>
              <a:t>		COTS?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3569D2-85A5-106C-002B-6C45C463D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C314E8B0-3B49-D783-DC6C-15B7E9706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13" y="4394200"/>
            <a:ext cx="5270500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Functional requirements, each interface:</a:t>
            </a:r>
            <a:r>
              <a:rPr lang="en-US" altLang="en-US" sz="180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10000"/>
              </a:spcBef>
            </a:pPr>
            <a:r>
              <a:rPr lang="en-US" altLang="en-US" sz="1800">
                <a:latin typeface="Arial" panose="020B0604020202020204" pitchFamily="34" charset="0"/>
              </a:rPr>
              <a:t>	Record, compute, transform, transmit</a:t>
            </a:r>
          </a:p>
          <a:p>
            <a:pPr>
              <a:spcBef>
                <a:spcPct val="10000"/>
              </a:spcBef>
            </a:pPr>
            <a:r>
              <a:rPr lang="en-US" altLang="en-US" sz="1800">
                <a:latin typeface="Arial" panose="020B0604020202020204" pitchFamily="34" charset="0"/>
              </a:rPr>
              <a:t>	Theory: F(input, state) -&gt; (output, state)</a:t>
            </a:r>
          </a:p>
          <a:p>
            <a:pPr>
              <a:spcBef>
                <a:spcPct val="10000"/>
              </a:spcBef>
            </a:pPr>
            <a:r>
              <a:rPr lang="en-US" altLang="en-US" sz="1800">
                <a:latin typeface="Arial" panose="020B0604020202020204" pitchFamily="34" charset="0"/>
              </a:rPr>
              <a:t>	Function list, pseudo</a:t>
            </a:r>
            <a:r>
              <a:rPr lang="da-DK" altLang="en-US" sz="1800">
                <a:latin typeface="Arial" panose="020B0604020202020204" pitchFamily="34" charset="0"/>
              </a:rPr>
              <a:t>-</a:t>
            </a:r>
            <a:r>
              <a:rPr lang="en-US" altLang="en-US" sz="1800">
                <a:latin typeface="Arial" panose="020B0604020202020204" pitchFamily="34" charset="0"/>
              </a:rPr>
              <a:t>code, activity diagram</a:t>
            </a:r>
          </a:p>
          <a:p>
            <a:pPr>
              <a:spcBef>
                <a:spcPct val="10000"/>
              </a:spcBef>
            </a:pPr>
            <a:r>
              <a:rPr lang="en-US" altLang="en-US" sz="1800">
                <a:latin typeface="Arial" panose="020B0604020202020204" pitchFamily="34" charset="0"/>
              </a:rPr>
              <a:t>	Screen prototype, support tasks xx to yy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87517435-4B21-B1B9-DFEF-895BA1574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835150"/>
            <a:ext cx="1323975" cy="5143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b="1">
                <a:latin typeface="Arial" panose="020B0604020202020204" pitchFamily="34" charset="0"/>
              </a:rPr>
              <a:t>System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91ADA46B-A6DD-A13F-6D14-473F79D73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1063625"/>
            <a:ext cx="1768475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Platform: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HW, OS, DB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Spreadsheet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4101" name="Text Box 5">
            <a:extLst>
              <a:ext uri="{FF2B5EF4-FFF2-40B4-BE49-F238E27FC236}">
                <a16:creationId xmlns:a16="http://schemas.microsoft.com/office/drawing/2014/main" id="{FBB7FDA6-97C8-7703-7280-51D18037D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2320925"/>
            <a:ext cx="1768475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Ext. products: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Sensors, dev.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Special SW</a:t>
            </a:r>
          </a:p>
        </p:txBody>
      </p:sp>
      <p:sp>
        <p:nvSpPr>
          <p:cNvPr id="4102" name="Text Box 6">
            <a:extLst>
              <a:ext uri="{FF2B5EF4-FFF2-40B4-BE49-F238E27FC236}">
                <a16:creationId xmlns:a16="http://schemas.microsoft.com/office/drawing/2014/main" id="{EDE15460-9DB0-A64C-72C7-A7B5080CC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1.3    Contents of ReqSpec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graphicFrame>
        <p:nvGraphicFramePr>
          <p:cNvPr id="4103" name="Object 7">
            <a:extLst>
              <a:ext uri="{FF2B5EF4-FFF2-40B4-BE49-F238E27FC236}">
                <a16:creationId xmlns:a16="http://schemas.microsoft.com/office/drawing/2014/main" id="{F8722976-337A-45F5-6D2C-FA27DC4EEB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8500" y="2008188"/>
          <a:ext cx="371475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857600" imgH="3995640" progId="MS_ClipArt_Gallery.2">
                  <p:embed/>
                </p:oleObj>
              </mc:Choice>
              <mc:Fallback>
                <p:oleObj name="Clip" r:id="rId3" imgW="1857600" imgH="399564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2008188"/>
                        <a:ext cx="371475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8">
            <a:extLst>
              <a:ext uri="{FF2B5EF4-FFF2-40B4-BE49-F238E27FC236}">
                <a16:creationId xmlns:a16="http://schemas.microsoft.com/office/drawing/2014/main" id="{4E6E0215-DFF2-820D-833C-AE0E916C380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4513" y="952500"/>
          <a:ext cx="62865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5" imgW="2673000" imgH="3752640" progId="MS_ClipArt_Gallery.2">
                  <p:embed/>
                </p:oleObj>
              </mc:Choice>
              <mc:Fallback>
                <p:oleObj name="Clip" r:id="rId5" imgW="2673000" imgH="3752640" progId="MS_ClipArt_Gallery.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513" y="952500"/>
                        <a:ext cx="628650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Text Box 9">
            <a:extLst>
              <a:ext uri="{FF2B5EF4-FFF2-40B4-BE49-F238E27FC236}">
                <a16:creationId xmlns:a16="http://schemas.microsoft.com/office/drawing/2014/main" id="{0B95ED93-DF94-F559-D1FA-AE62D0A48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713" y="952500"/>
            <a:ext cx="879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User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groups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4106" name="Text Box 10">
            <a:extLst>
              <a:ext uri="{FF2B5EF4-FFF2-40B4-BE49-F238E27FC236}">
                <a16:creationId xmlns:a16="http://schemas.microsoft.com/office/drawing/2014/main" id="{3A2CDF24-6D86-2D8E-3E0F-73EDD986A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762000"/>
            <a:ext cx="22510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Quality reqs: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	Performance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Usability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Maintainability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. . .</a:t>
            </a: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Other deliverables: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	Documentation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Install, convert,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train . . .</a:t>
            </a:r>
          </a:p>
        </p:txBody>
      </p:sp>
      <p:sp>
        <p:nvSpPr>
          <p:cNvPr id="4107" name="Text Box 11">
            <a:extLst>
              <a:ext uri="{FF2B5EF4-FFF2-40B4-BE49-F238E27FC236}">
                <a16:creationId xmlns:a16="http://schemas.microsoft.com/office/drawing/2014/main" id="{114CA9AF-6BD5-474C-9527-2A4B28296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3657600"/>
            <a:ext cx="22637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Managerial reqs: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	Delivery time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Legal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Development 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process . . .</a:t>
            </a:r>
          </a:p>
          <a:p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Helping the reader:</a:t>
            </a:r>
            <a:endParaRPr lang="en-US" altLang="en-US" sz="1800">
              <a:latin typeface="Arial" panose="020B0604020202020204" pitchFamily="34" charset="0"/>
            </a:endParaRPr>
          </a:p>
          <a:p>
            <a:r>
              <a:rPr lang="en-US" altLang="en-US" sz="1800">
                <a:latin typeface="Arial" panose="020B0604020202020204" pitchFamily="34" charset="0"/>
              </a:rPr>
              <a:t>	Business goals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Definitions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	Diagrams . . .	</a:t>
            </a:r>
          </a:p>
        </p:txBody>
      </p:sp>
      <p:sp>
        <p:nvSpPr>
          <p:cNvPr id="4108" name="Line 12">
            <a:extLst>
              <a:ext uri="{FF2B5EF4-FFF2-40B4-BE49-F238E27FC236}">
                <a16:creationId xmlns:a16="http://schemas.microsoft.com/office/drawing/2014/main" id="{7AB5F8A9-C6AA-A3F9-69EC-FAD26257E8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5200" y="1408113"/>
            <a:ext cx="669925" cy="452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4109" name="Line 13">
            <a:extLst>
              <a:ext uri="{FF2B5EF4-FFF2-40B4-BE49-F238E27FC236}">
                <a16:creationId xmlns:a16="http://schemas.microsoft.com/office/drawing/2014/main" id="{79B7A627-13E5-C417-7AA7-EDED0DFECA9E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5713" y="1593850"/>
            <a:ext cx="790575" cy="342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4110" name="Line 14">
            <a:extLst>
              <a:ext uri="{FF2B5EF4-FFF2-40B4-BE49-F238E27FC236}">
                <a16:creationId xmlns:a16="http://schemas.microsoft.com/office/drawing/2014/main" id="{55215FBA-1631-E93D-2DCA-9BF05C819947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7900" y="2270125"/>
            <a:ext cx="647700" cy="534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4111" name="Line 15">
            <a:extLst>
              <a:ext uri="{FF2B5EF4-FFF2-40B4-BE49-F238E27FC236}">
                <a16:creationId xmlns:a16="http://schemas.microsoft.com/office/drawing/2014/main" id="{FE2055FD-C795-ABAF-0E68-CC7290ED8D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5713" y="2257425"/>
            <a:ext cx="776287" cy="319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4112" name="Oval 16">
            <a:extLst>
              <a:ext uri="{FF2B5EF4-FFF2-40B4-BE49-F238E27FC236}">
                <a16:creationId xmlns:a16="http://schemas.microsoft.com/office/drawing/2014/main" id="{5A6DD0AD-5CC2-C70D-9EF8-318A85B41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7688" y="1139825"/>
            <a:ext cx="1957387" cy="19573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4113" name="Text Box 17">
            <a:extLst>
              <a:ext uri="{FF2B5EF4-FFF2-40B4-BE49-F238E27FC236}">
                <a16:creationId xmlns:a16="http://schemas.microsoft.com/office/drawing/2014/main" id="{4A2D5FD2-AB66-7B27-9373-FAA9B9DC1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5050" y="779463"/>
            <a:ext cx="1184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800">
                <a:latin typeface="Arial" panose="020B0604020202020204" pitchFamily="34" charset="0"/>
              </a:rPr>
              <a:t>Interfaces</a:t>
            </a:r>
          </a:p>
        </p:txBody>
      </p:sp>
      <p:sp>
        <p:nvSpPr>
          <p:cNvPr id="4114" name="Text Box 18">
            <a:extLst>
              <a:ext uri="{FF2B5EF4-FFF2-40B4-BE49-F238E27FC236}">
                <a16:creationId xmlns:a16="http://schemas.microsoft.com/office/drawing/2014/main" id="{15EA076E-FEAA-B2A6-7CB4-E112338B3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13" y="3265488"/>
            <a:ext cx="5270500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Data requirements:</a:t>
            </a:r>
            <a:r>
              <a:rPr lang="en-US" altLang="en-US" sz="180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10000"/>
              </a:spcBef>
            </a:pPr>
            <a:r>
              <a:rPr lang="en-US" altLang="en-US" sz="1800">
                <a:latin typeface="Arial" panose="020B0604020202020204" pitchFamily="34" charset="0"/>
              </a:rPr>
              <a:t>	System state: Database, comm. states</a:t>
            </a:r>
          </a:p>
          <a:p>
            <a:pPr>
              <a:spcBef>
                <a:spcPct val="10000"/>
              </a:spcBef>
            </a:pPr>
            <a:r>
              <a:rPr lang="en-US" altLang="en-US" sz="1800">
                <a:latin typeface="Arial" panose="020B0604020202020204" pitchFamily="34" charset="0"/>
              </a:rPr>
              <a:t>	Input/output formats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106" grpId="0" autoUpdateAnimBg="0"/>
      <p:bldP spid="4107" grpId="0" autoUpdateAnimBg="0"/>
      <p:bldP spid="411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B17751-E067-4A43-7AF4-485FF50E3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16386" name="Text Box 2">
            <a:extLst>
              <a:ext uri="{FF2B5EF4-FFF2-40B4-BE49-F238E27FC236}">
                <a16:creationId xmlns:a16="http://schemas.microsoft.com/office/drawing/2014/main" id="{8C306FFF-7DBF-B2B2-FB16-77A50BBDE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754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(Fig 1.4)    Sample requirements, traditional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6388" name="Text Box 4">
            <a:extLst>
              <a:ext uri="{FF2B5EF4-FFF2-40B4-BE49-F238E27FC236}">
                <a16:creationId xmlns:a16="http://schemas.microsoft.com/office/drawing/2014/main" id="{05E75994-2E7C-BB47-3727-8B5DF91CD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38200"/>
            <a:ext cx="7569200" cy="46910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72000" bIns="72000">
            <a:spAutoFit/>
          </a:bodyPr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GB" altLang="en-US" b="1" noProof="1">
                <a:latin typeface="Arial" panose="020B0604020202020204" pitchFamily="34" charset="0"/>
              </a:rPr>
              <a:t>Roster planning, Midland Hospital (old project)</a:t>
            </a:r>
            <a:endParaRPr lang="en-GB" altLang="en-US" sz="2000" noProof="1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en-GB" altLang="en-US" sz="2000" b="1" noProof="1">
                <a:latin typeface="Arial" panose="020B0604020202020204" pitchFamily="34" charset="0"/>
              </a:rPr>
              <a:t>R47.</a:t>
            </a:r>
            <a:r>
              <a:rPr lang="en-GB" altLang="en-US" sz="2000" noProof="1">
                <a:latin typeface="Arial" panose="020B0604020202020204" pitchFamily="34" charset="0"/>
              </a:rPr>
              <a:t>	It must be possible to attach a duty type code (first duty, end duty, etc.) to the individual employee.</a:t>
            </a:r>
            <a:endParaRPr lang="da-DK" altLang="en-US" sz="2000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da-DK" altLang="en-US" sz="2000" b="1">
                <a:latin typeface="Arial" panose="020B0604020202020204" pitchFamily="34" charset="0"/>
              </a:rPr>
              <a:t>R144.	</a:t>
            </a:r>
            <a:r>
              <a:rPr lang="da-DK" altLang="en-US" sz="2000">
                <a:latin typeface="Arial" panose="020B0604020202020204" pitchFamily="34" charset="0"/>
              </a:rPr>
              <a:t>The supplier must ensure that pay tables are updated no later than a month after new collective agreements, . . .</a:t>
            </a:r>
            <a:endParaRPr lang="da-DK" altLang="en-US" sz="2000" b="1" noProof="1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en-US" altLang="en-US" sz="2000" b="1">
                <a:latin typeface="Arial" panose="020B0604020202020204" pitchFamily="34" charset="0"/>
              </a:rPr>
              <a:t>R</a:t>
            </a:r>
            <a:r>
              <a:rPr lang="en-US" altLang="en-US" sz="2000" b="1" noProof="1">
                <a:latin typeface="Arial" panose="020B0604020202020204" pitchFamily="34" charset="0"/>
              </a:rPr>
              <a:t>475.</a:t>
            </a:r>
            <a:r>
              <a:rPr lang="en-US" altLang="en-US" sz="2000" noProof="1">
                <a:latin typeface="Arial" panose="020B0604020202020204" pitchFamily="34" charset="0"/>
              </a:rPr>
              <a:t>	The system must be able to calculate the financial consequences of a given duty roster - in hours and in money terms.</a:t>
            </a:r>
          </a:p>
          <a:p>
            <a:pPr>
              <a:spcAft>
                <a:spcPct val="50000"/>
              </a:spcAft>
            </a:pPr>
            <a:r>
              <a:rPr lang="en-US" altLang="en-US" sz="2000" b="1" noProof="1">
                <a:latin typeface="Arial" panose="020B0604020202020204" pitchFamily="34" charset="0"/>
              </a:rPr>
              <a:t>R479.</a:t>
            </a:r>
            <a:r>
              <a:rPr lang="en-US" altLang="en-US" sz="2000" noProof="1">
                <a:latin typeface="Arial" panose="020B0604020202020204" pitchFamily="34" charset="0"/>
              </a:rPr>
              <a:t>	The system must give notice if a duty roster implies use of a temporary worker for more than three months.</a:t>
            </a:r>
          </a:p>
          <a:p>
            <a:pPr>
              <a:spcAft>
                <a:spcPct val="50000"/>
              </a:spcAft>
            </a:pPr>
            <a:r>
              <a:rPr lang="en-US" altLang="en-US" sz="2000" b="1" noProof="1">
                <a:latin typeface="Arial" panose="020B0604020202020204" pitchFamily="34" charset="0"/>
              </a:rPr>
              <a:t>R669.</a:t>
            </a:r>
            <a:r>
              <a:rPr lang="en-US" altLang="en-US" sz="2000" noProof="1">
                <a:latin typeface="Arial" panose="020B0604020202020204" pitchFamily="34" charset="0"/>
              </a:rPr>
              <a:t>	The system must give understandable messages in text form in the event of errors, and instruct the user on what to do.</a:t>
            </a:r>
            <a:endParaRPr lang="en-US" altLang="en-US" sz="2000"/>
          </a:p>
        </p:txBody>
      </p:sp>
      <p:sp>
        <p:nvSpPr>
          <p:cNvPr id="16389" name="Text Box 5">
            <a:extLst>
              <a:ext uri="{FF2B5EF4-FFF2-40B4-BE49-F238E27FC236}">
                <a16:creationId xmlns:a16="http://schemas.microsoft.com/office/drawing/2014/main" id="{4B188EA8-84E6-CF79-BB85-5404ED59A2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475" y="5205413"/>
            <a:ext cx="3184525" cy="1042987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User tasks supported?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Business goals obtained?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Freedom for the supplier?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C3D3B6-31E2-07C8-9C4D-9C42C2BCA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36DF3E46-BFCE-B970-9155-31D658172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4763" y="2519363"/>
            <a:ext cx="1063625" cy="40481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36000" rIns="72000" bIns="360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Product</a:t>
            </a:r>
            <a:endParaRPr lang="en-US" altLang="en-US" b="1">
              <a:latin typeface="Arial" panose="020B0604020202020204" pitchFamily="34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92732B46-2B7C-E062-8104-80316E5F4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1700" y="1936750"/>
            <a:ext cx="822325" cy="241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en-US" sz="1400" b="1">
                <a:latin typeface="Arial" panose="020B0604020202020204" pitchFamily="34" charset="0"/>
              </a:rPr>
              <a:t>Platform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EF74C86B-FF1C-61D1-F042-EA123FF8B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2813" y="3238500"/>
            <a:ext cx="1008062" cy="454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400" b="1">
                <a:latin typeface="Arial" panose="020B0604020202020204" pitchFamily="34" charset="0"/>
              </a:rPr>
              <a:t>Control</a:t>
            </a:r>
          </a:p>
          <a:p>
            <a:pPr algn="ctr"/>
            <a:r>
              <a:rPr lang="en-US" altLang="en-US" sz="1400" b="1">
                <a:latin typeface="Arial" panose="020B0604020202020204" pitchFamily="34" charset="0"/>
              </a:rPr>
              <a:t>computers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677D9D44-CE88-5903-5A7F-AAA822E51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1.5A    Domain and product level</a:t>
            </a:r>
          </a:p>
        </p:txBody>
      </p:sp>
      <p:graphicFrame>
        <p:nvGraphicFramePr>
          <p:cNvPr id="5126" name="Object 6">
            <a:extLst>
              <a:ext uri="{FF2B5EF4-FFF2-40B4-BE49-F238E27FC236}">
                <a16:creationId xmlns:a16="http://schemas.microsoft.com/office/drawing/2014/main" id="{418D22A5-3B72-0B34-34E6-6C3F9765B9E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94000" y="2919413"/>
          <a:ext cx="29210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857600" imgH="3995640" progId="MS_ClipArt_Gallery.2">
                  <p:embed/>
                </p:oleObj>
              </mc:Choice>
              <mc:Fallback>
                <p:oleObj name="Clip" r:id="rId3" imgW="1857600" imgH="3995640" progId="MS_ClipArt_Gallery.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000" y="2919413"/>
                        <a:ext cx="292100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>
            <a:extLst>
              <a:ext uri="{FF2B5EF4-FFF2-40B4-BE49-F238E27FC236}">
                <a16:creationId xmlns:a16="http://schemas.microsoft.com/office/drawing/2014/main" id="{4B478B86-67D3-BE5C-6A15-9166BBAFB6B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14625" y="1936750"/>
          <a:ext cx="490538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5" imgW="2673000" imgH="3752640" progId="MS_ClipArt_Gallery.2">
                  <p:embed/>
                </p:oleObj>
              </mc:Choice>
              <mc:Fallback>
                <p:oleObj name="Clip" r:id="rId5" imgW="2673000" imgH="375264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1936750"/>
                        <a:ext cx="490538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Text Box 8">
            <a:extLst>
              <a:ext uri="{FF2B5EF4-FFF2-40B4-BE49-F238E27FC236}">
                <a16:creationId xmlns:a16="http://schemas.microsoft.com/office/drawing/2014/main" id="{54853790-9234-8203-466B-2DEF770E2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3238500"/>
            <a:ext cx="11588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User </a:t>
            </a:r>
            <a:endParaRPr lang="en-US" altLang="en-US" sz="1600">
              <a:latin typeface="Arial" panose="020B0604020202020204" pitchFamily="34" charset="0"/>
            </a:endParaRP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activities</a:t>
            </a:r>
          </a:p>
        </p:txBody>
      </p:sp>
      <p:sp>
        <p:nvSpPr>
          <p:cNvPr id="5129" name="Line 9">
            <a:extLst>
              <a:ext uri="{FF2B5EF4-FFF2-40B4-BE49-F238E27FC236}">
                <a16:creationId xmlns:a16="http://schemas.microsoft.com/office/drawing/2014/main" id="{2D3DAF83-00BD-3BCA-94CC-EB1341A3A9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56113" y="2065338"/>
            <a:ext cx="209550" cy="452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E0CB0C26-1D66-A459-5031-301CBE77A81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5163" y="2384425"/>
            <a:ext cx="569912" cy="192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5131" name="Line 11">
            <a:extLst>
              <a:ext uri="{FF2B5EF4-FFF2-40B4-BE49-F238E27FC236}">
                <a16:creationId xmlns:a16="http://schemas.microsoft.com/office/drawing/2014/main" id="{5BC9554C-F515-5F8A-1CFA-1B85295EC31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56113" y="2919413"/>
            <a:ext cx="209550" cy="485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5132" name="Line 12">
            <a:extLst>
              <a:ext uri="{FF2B5EF4-FFF2-40B4-BE49-F238E27FC236}">
                <a16:creationId xmlns:a16="http://schemas.microsoft.com/office/drawing/2014/main" id="{1D3DA83B-C308-3603-09F5-4670A9ED2C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5163" y="2919413"/>
            <a:ext cx="569912" cy="319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5135" name="Line 15">
            <a:extLst>
              <a:ext uri="{FF2B5EF4-FFF2-40B4-BE49-F238E27FC236}">
                <a16:creationId xmlns:a16="http://schemas.microsoft.com/office/drawing/2014/main" id="{79AB75C2-2174-A41B-0232-44A2B4E1FB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3429000"/>
            <a:ext cx="7620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pic>
        <p:nvPicPr>
          <p:cNvPr id="5138" name="Picture 18">
            <a:extLst>
              <a:ext uri="{FF2B5EF4-FFF2-40B4-BE49-F238E27FC236}">
                <a16:creationId xmlns:a16="http://schemas.microsoft.com/office/drawing/2014/main" id="{61D636CB-7E47-658F-7B65-0D53BA90A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338" y="3505200"/>
            <a:ext cx="78105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52" name="Group 32">
            <a:extLst>
              <a:ext uri="{FF2B5EF4-FFF2-40B4-BE49-F238E27FC236}">
                <a16:creationId xmlns:a16="http://schemas.microsoft.com/office/drawing/2014/main" id="{49641B44-BC5C-D35F-D657-8B24ECEC230A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3886200"/>
            <a:ext cx="3533775" cy="1087438"/>
            <a:chOff x="864" y="2448"/>
            <a:chExt cx="2226" cy="685"/>
          </a:xfrm>
        </p:grpSpPr>
        <p:sp>
          <p:nvSpPr>
            <p:cNvPr id="5140" name="AutoShape 20">
              <a:extLst>
                <a:ext uri="{FF2B5EF4-FFF2-40B4-BE49-F238E27FC236}">
                  <a16:creationId xmlns:a16="http://schemas.microsoft.com/office/drawing/2014/main" id="{53AC5F9E-332C-3EF0-DD1F-4F2A18A49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448"/>
              <a:ext cx="600" cy="438"/>
            </a:xfrm>
            <a:prstGeom prst="wedgeRoundRectCallout">
              <a:avLst>
                <a:gd name="adj1" fmla="val 71167"/>
                <a:gd name="adj2" fmla="val -91782"/>
                <a:gd name="adj3" fmla="val 1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800">
                  <a:latin typeface="Arial" panose="020B0604020202020204" pitchFamily="34" charset="0"/>
                </a:rPr>
                <a:t>Domain</a:t>
              </a:r>
            </a:p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I/O</a:t>
              </a:r>
            </a:p>
          </p:txBody>
        </p:sp>
        <p:sp>
          <p:nvSpPr>
            <p:cNvPr id="5141" name="AutoShape 21">
              <a:extLst>
                <a:ext uri="{FF2B5EF4-FFF2-40B4-BE49-F238E27FC236}">
                  <a16:creationId xmlns:a16="http://schemas.microsoft.com/office/drawing/2014/main" id="{626DD4C4-6195-2B12-E423-DC609820F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0" y="2695"/>
              <a:ext cx="600" cy="438"/>
            </a:xfrm>
            <a:prstGeom prst="wedgeRoundRectCallout">
              <a:avLst>
                <a:gd name="adj1" fmla="val -68250"/>
                <a:gd name="adj2" fmla="val -216667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800">
                  <a:latin typeface="Arial" panose="020B0604020202020204" pitchFamily="34" charset="0"/>
                </a:rPr>
                <a:t>Product</a:t>
              </a:r>
            </a:p>
            <a:p>
              <a:pPr algn="ctr"/>
              <a:r>
                <a:rPr lang="en-US" altLang="en-US" sz="1800">
                  <a:latin typeface="Arial" panose="020B0604020202020204" pitchFamily="34" charset="0"/>
                </a:rPr>
                <a:t>I/O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153" name="Group 33">
            <a:extLst>
              <a:ext uri="{FF2B5EF4-FFF2-40B4-BE49-F238E27FC236}">
                <a16:creationId xmlns:a16="http://schemas.microsoft.com/office/drawing/2014/main" id="{E77AB90D-1643-BB24-E520-6C1D500DB3F5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952500"/>
            <a:ext cx="5532438" cy="3690938"/>
            <a:chOff x="384" y="600"/>
            <a:chExt cx="3485" cy="2325"/>
          </a:xfrm>
        </p:grpSpPr>
        <p:sp>
          <p:nvSpPr>
            <p:cNvPr id="5134" name="Text Box 14">
              <a:extLst>
                <a:ext uri="{FF2B5EF4-FFF2-40B4-BE49-F238E27FC236}">
                  <a16:creationId xmlns:a16="http://schemas.microsoft.com/office/drawing/2014/main" id="{02A7BC25-CD06-85EB-93B1-A03C2A0CAF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2" y="729"/>
              <a:ext cx="6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en-US" sz="1800" b="1">
                  <a:latin typeface="Arial" panose="020B0604020202020204" pitchFamily="34" charset="0"/>
                </a:rPr>
                <a:t>Domain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grpSp>
          <p:nvGrpSpPr>
            <p:cNvPr id="5149" name="Group 29">
              <a:extLst>
                <a:ext uri="{FF2B5EF4-FFF2-40B4-BE49-F238E27FC236}">
                  <a16:creationId xmlns:a16="http://schemas.microsoft.com/office/drawing/2014/main" id="{AA679AED-EBBA-3680-3664-0895B3D729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" y="600"/>
              <a:ext cx="3485" cy="2325"/>
              <a:chOff x="384" y="600"/>
              <a:chExt cx="3485" cy="2325"/>
            </a:xfrm>
          </p:grpSpPr>
          <p:sp>
            <p:nvSpPr>
              <p:cNvPr id="5133" name="Oval 13">
                <a:extLst>
                  <a:ext uri="{FF2B5EF4-FFF2-40B4-BE49-F238E27FC236}">
                    <a16:creationId xmlns:a16="http://schemas.microsoft.com/office/drawing/2014/main" id="{376BD950-8952-60ED-00C3-8F5AC837C9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4" y="600"/>
                <a:ext cx="2325" cy="2325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5136" name="Line 16">
                <a:extLst>
                  <a:ext uri="{FF2B5EF4-FFF2-40B4-BE49-F238E27FC236}">
                    <a16:creationId xmlns:a16="http://schemas.microsoft.com/office/drawing/2014/main" id="{7CCCF283-ED26-58ED-E7F3-8A056C5B10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48" y="2040"/>
                <a:ext cx="464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5137" name="Line 17">
                <a:extLst>
                  <a:ext uri="{FF2B5EF4-FFF2-40B4-BE49-F238E27FC236}">
                    <a16:creationId xmlns:a16="http://schemas.microsoft.com/office/drawing/2014/main" id="{21912DC6-E2C0-D7A7-F7B3-3AB2C65D96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296"/>
                <a:ext cx="414" cy="21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pic>
            <p:nvPicPr>
              <p:cNvPr id="5139" name="Picture 19">
                <a:extLst>
                  <a:ext uri="{FF2B5EF4-FFF2-40B4-BE49-F238E27FC236}">
                    <a16:creationId xmlns:a16="http://schemas.microsoft.com/office/drawing/2014/main" id="{5D1A9607-B0C9-54B2-CF03-3EEF163A54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1044"/>
                <a:ext cx="220" cy="5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43" name="Picture 23">
                <a:extLst>
                  <a:ext uri="{FF2B5EF4-FFF2-40B4-BE49-F238E27FC236}">
                    <a16:creationId xmlns:a16="http://schemas.microsoft.com/office/drawing/2014/main" id="{C0780C1E-D1E5-91C1-38AA-E476C101D0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1920"/>
                <a:ext cx="285" cy="4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144" name="Text Box 24">
                <a:extLst>
                  <a:ext uri="{FF2B5EF4-FFF2-40B4-BE49-F238E27FC236}">
                    <a16:creationId xmlns:a16="http://schemas.microsoft.com/office/drawing/2014/main" id="{22463CD7-BB1E-5BB6-4DD4-87F24F8787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" y="1635"/>
                <a:ext cx="541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en-US" altLang="en-US" sz="1600" b="1">
                    <a:latin typeface="Arial" panose="020B0604020202020204" pitchFamily="34" charset="0"/>
                  </a:rPr>
                  <a:t>Clients</a:t>
                </a:r>
                <a:endParaRPr lang="en-US" altLang="en-US" sz="1600">
                  <a:latin typeface="Arial" panose="020B0604020202020204" pitchFamily="34" charset="0"/>
                </a:endParaRPr>
              </a:p>
            </p:txBody>
          </p:sp>
          <p:sp>
            <p:nvSpPr>
              <p:cNvPr id="5145" name="Text Box 25">
                <a:extLst>
                  <a:ext uri="{FF2B5EF4-FFF2-40B4-BE49-F238E27FC236}">
                    <a16:creationId xmlns:a16="http://schemas.microsoft.com/office/drawing/2014/main" id="{7C5BED29-F44B-574B-B827-B782C844E5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" y="729"/>
                <a:ext cx="145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en-US" altLang="en-US" sz="1800" b="1">
                    <a:latin typeface="Arial" panose="020B0604020202020204" pitchFamily="34" charset="0"/>
                  </a:rPr>
                  <a:t>“Business” domain</a:t>
                </a:r>
                <a:endParaRPr lang="en-US" altLang="en-US" sz="180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5146" name="AutoShape 26">
            <a:extLst>
              <a:ext uri="{FF2B5EF4-FFF2-40B4-BE49-F238E27FC236}">
                <a16:creationId xmlns:a16="http://schemas.microsoft.com/office/drawing/2014/main" id="{2276C145-3F8A-B9BC-EE3E-87370A47F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9813" y="1066800"/>
            <a:ext cx="1423987" cy="525463"/>
          </a:xfrm>
          <a:prstGeom prst="cloudCallout">
            <a:avLst>
              <a:gd name="adj1" fmla="val -68505"/>
              <a:gd name="adj2" fmla="val 79606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800" b="1" noProof="1">
                <a:latin typeface="Arial" panose="020B0604020202020204" pitchFamily="34" charset="0"/>
              </a:rPr>
              <a:t>Actors?</a:t>
            </a:r>
          </a:p>
        </p:txBody>
      </p:sp>
      <p:sp>
        <p:nvSpPr>
          <p:cNvPr id="5147" name="Text Box 27">
            <a:extLst>
              <a:ext uri="{FF2B5EF4-FFF2-40B4-BE49-F238E27FC236}">
                <a16:creationId xmlns:a16="http://schemas.microsoft.com/office/drawing/2014/main" id="{61D7354E-9519-ED2E-0A50-A40FB84FD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8425" y="4283075"/>
            <a:ext cx="1095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Elevators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grpSp>
        <p:nvGrpSpPr>
          <p:cNvPr id="5151" name="Group 31">
            <a:extLst>
              <a:ext uri="{FF2B5EF4-FFF2-40B4-BE49-F238E27FC236}">
                <a16:creationId xmlns:a16="http://schemas.microsoft.com/office/drawing/2014/main" id="{6C515EB5-4E07-2B6E-63BF-0F20EF58F6CC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5105400"/>
            <a:ext cx="7316788" cy="896938"/>
            <a:chOff x="432" y="3216"/>
            <a:chExt cx="4609" cy="565"/>
          </a:xfrm>
        </p:grpSpPr>
        <p:sp>
          <p:nvSpPr>
            <p:cNvPr id="5142" name="Text Box 22">
              <a:extLst>
                <a:ext uri="{FF2B5EF4-FFF2-40B4-BE49-F238E27FC236}">
                  <a16:creationId xmlns:a16="http://schemas.microsoft.com/office/drawing/2014/main" id="{04571317-2866-0DCC-EBDA-56E637B257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3216"/>
              <a:ext cx="1777" cy="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1952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1952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1952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1952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1952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52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52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52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52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b="1">
                  <a:latin typeface="Arial" panose="020B0604020202020204" pitchFamily="34" charset="0"/>
                </a:rPr>
                <a:t>Product-level reqs:</a:t>
              </a:r>
            </a:p>
            <a:p>
              <a:r>
                <a:rPr lang="en-US" altLang="en-US" sz="1800" b="1">
                  <a:latin typeface="Arial" panose="020B0604020202020204" pitchFamily="34" charset="0"/>
                </a:rPr>
                <a:t>	</a:t>
              </a:r>
              <a:r>
                <a:rPr lang="en-US" altLang="en-US" sz="1800">
                  <a:latin typeface="Arial" panose="020B0604020202020204" pitchFamily="34" charset="0"/>
                </a:rPr>
                <a:t>The product shall accept 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	the following input: . . .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5148" name="Text Box 28">
              <a:extLst>
                <a:ext uri="{FF2B5EF4-FFF2-40B4-BE49-F238E27FC236}">
                  <a16:creationId xmlns:a16="http://schemas.microsoft.com/office/drawing/2014/main" id="{2692FABB-6ECB-EABA-3E3F-F5B26ADB57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3216"/>
              <a:ext cx="2278" cy="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b="1">
                  <a:latin typeface="Arial" panose="020B0604020202020204" pitchFamily="34" charset="0"/>
                </a:rPr>
                <a:t>Domain-level req:</a:t>
              </a:r>
            </a:p>
            <a:p>
              <a:r>
                <a:rPr lang="en-US" altLang="en-US" sz="1800" b="1">
                  <a:latin typeface="Arial" panose="020B0604020202020204" pitchFamily="34" charset="0"/>
                </a:rPr>
                <a:t>	</a:t>
              </a:r>
              <a:r>
                <a:rPr lang="en-US" altLang="en-US" sz="1800">
                  <a:latin typeface="Arial" panose="020B0604020202020204" pitchFamily="34" charset="0"/>
                </a:rPr>
                <a:t>The product shall support </a:t>
              </a:r>
            </a:p>
            <a:p>
              <a:r>
                <a:rPr lang="en-US" altLang="en-US" sz="1800">
                  <a:latin typeface="Arial" panose="020B0604020202020204" pitchFamily="34" charset="0"/>
                </a:rPr>
                <a:t>	the following user activities: . . .</a:t>
              </a:r>
              <a:endParaRPr lang="en-US" altLang="en-US" sz="1800" b="1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497D9E-3A5F-5BD2-E0A2-E0781454E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6146" name="Oval 2">
            <a:extLst>
              <a:ext uri="{FF2B5EF4-FFF2-40B4-BE49-F238E27FC236}">
                <a16:creationId xmlns:a16="http://schemas.microsoft.com/office/drawing/2014/main" id="{7100067C-4788-48C6-F5B8-C947474C2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7863" y="1033463"/>
            <a:ext cx="3690937" cy="369093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9C5BB4E1-5DBE-FE15-3A58-6AAC73698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1525" y="2105025"/>
            <a:ext cx="1719263" cy="107632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36000" rIns="72000" bIns="36000"/>
          <a:lstStyle/>
          <a:p>
            <a:r>
              <a:rPr lang="en-US" altLang="en-US" sz="1800" b="1">
                <a:latin typeface="Arial" panose="020B0604020202020204" pitchFamily="34" charset="0"/>
              </a:rPr>
              <a:t>Product</a:t>
            </a:r>
            <a:endParaRPr lang="en-US" altLang="en-US" b="1">
              <a:latin typeface="Arial" panose="020B0604020202020204" pitchFamily="34" charset="0"/>
            </a:endParaRPr>
          </a:p>
        </p:txBody>
      </p:sp>
      <p:sp>
        <p:nvSpPr>
          <p:cNvPr id="6148" name="Text Box 4">
            <a:extLst>
              <a:ext uri="{FF2B5EF4-FFF2-40B4-BE49-F238E27FC236}">
                <a16:creationId xmlns:a16="http://schemas.microsoft.com/office/drawing/2014/main" id="{97A3BE7A-07CB-93FA-BC59-7BE40C552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5088" y="2600325"/>
            <a:ext cx="1008062" cy="454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en-US" altLang="en-US" sz="1400" b="1">
                <a:latin typeface="Arial" panose="020B0604020202020204" pitchFamily="34" charset="0"/>
              </a:rPr>
              <a:t>Control</a:t>
            </a:r>
          </a:p>
          <a:p>
            <a:pPr algn="ctr"/>
            <a:r>
              <a:rPr lang="en-US" altLang="en-US" sz="1400" b="1">
                <a:latin typeface="Arial" panose="020B0604020202020204" pitchFamily="34" charset="0"/>
              </a:rPr>
              <a:t>computers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1414485D-24F3-7E40-43F0-A00948E1C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1.5B    Redefined limits</a:t>
            </a:r>
          </a:p>
        </p:txBody>
      </p:sp>
      <p:graphicFrame>
        <p:nvGraphicFramePr>
          <p:cNvPr id="6150" name="Object 6">
            <a:extLst>
              <a:ext uri="{FF2B5EF4-FFF2-40B4-BE49-F238E27FC236}">
                <a16:creationId xmlns:a16="http://schemas.microsoft.com/office/drawing/2014/main" id="{BC3F673B-A765-FD43-AE1C-A4346D674F4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90763" y="3000375"/>
          <a:ext cx="29210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857600" imgH="3995640" progId="MS_ClipArt_Gallery.2">
                  <p:embed/>
                </p:oleObj>
              </mc:Choice>
              <mc:Fallback>
                <p:oleObj name="Clip" r:id="rId3" imgW="1857600" imgH="3995640" progId="MS_ClipArt_Gallery.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0763" y="3000375"/>
                        <a:ext cx="29210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>
            <a:extLst>
              <a:ext uri="{FF2B5EF4-FFF2-40B4-BE49-F238E27FC236}">
                <a16:creationId xmlns:a16="http://schemas.microsoft.com/office/drawing/2014/main" id="{E5472F27-573C-36BF-D7A2-372E34A242B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11388" y="2017713"/>
          <a:ext cx="490537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5" imgW="2673000" imgH="3752640" progId="MS_ClipArt_Gallery.2">
                  <p:embed/>
                </p:oleObj>
              </mc:Choice>
              <mc:Fallback>
                <p:oleObj name="Clip" r:id="rId5" imgW="2673000" imgH="375264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1388" y="2017713"/>
                        <a:ext cx="490537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Text Box 8">
            <a:extLst>
              <a:ext uri="{FF2B5EF4-FFF2-40B4-BE49-F238E27FC236}">
                <a16:creationId xmlns:a16="http://schemas.microsoft.com/office/drawing/2014/main" id="{32A65E57-A411-DE9D-307E-111BB991C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3319463"/>
            <a:ext cx="1158875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User </a:t>
            </a:r>
            <a:endParaRPr lang="en-US" altLang="en-US" sz="1600">
              <a:latin typeface="Arial" panose="020B0604020202020204" pitchFamily="34" charset="0"/>
            </a:endParaRPr>
          </a:p>
          <a:p>
            <a:pPr algn="ctr"/>
            <a:r>
              <a:rPr lang="en-US" altLang="en-US" sz="1800" b="1">
                <a:latin typeface="Arial" panose="020B0604020202020204" pitchFamily="34" charset="0"/>
              </a:rPr>
              <a:t>activities</a:t>
            </a:r>
          </a:p>
        </p:txBody>
      </p:sp>
      <p:sp>
        <p:nvSpPr>
          <p:cNvPr id="6153" name="Line 9">
            <a:extLst>
              <a:ext uri="{FF2B5EF4-FFF2-40B4-BE49-F238E27FC236}">
                <a16:creationId xmlns:a16="http://schemas.microsoft.com/office/drawing/2014/main" id="{E0DE6782-D7DE-EDD8-3846-76388F4C19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701925" y="2465388"/>
            <a:ext cx="569913" cy="192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6154" name="Line 10">
            <a:extLst>
              <a:ext uri="{FF2B5EF4-FFF2-40B4-BE49-F238E27FC236}">
                <a16:creationId xmlns:a16="http://schemas.microsoft.com/office/drawing/2014/main" id="{CC4C4756-DD44-D2E8-4D69-8CC27226A6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01925" y="3000375"/>
            <a:ext cx="569913" cy="319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6155" name="Text Box 11">
            <a:extLst>
              <a:ext uri="{FF2B5EF4-FFF2-40B4-BE49-F238E27FC236}">
                <a16:creationId xmlns:a16="http://schemas.microsoft.com/office/drawing/2014/main" id="{D9FD21E7-0A73-F164-601A-06E6A56B5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7850" y="1392238"/>
            <a:ext cx="1298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b="1">
                <a:latin typeface="Arial" panose="020B0604020202020204" pitchFamily="34" charset="0"/>
              </a:rPr>
              <a:t>Domain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6156" name="Line 12">
            <a:extLst>
              <a:ext uri="{FF2B5EF4-FFF2-40B4-BE49-F238E27FC236}">
                <a16:creationId xmlns:a16="http://schemas.microsoft.com/office/drawing/2014/main" id="{4382AE0E-4EC2-0108-2E08-9262D47797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0850" y="3319463"/>
            <a:ext cx="569913" cy="454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6157" name="Line 13">
            <a:extLst>
              <a:ext uri="{FF2B5EF4-FFF2-40B4-BE49-F238E27FC236}">
                <a16:creationId xmlns:a16="http://schemas.microsoft.com/office/drawing/2014/main" id="{F300A5FD-E58D-82FA-4797-356088858C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1475" y="1849438"/>
            <a:ext cx="569913" cy="63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pic>
        <p:nvPicPr>
          <p:cNvPr id="6158" name="Picture 14">
            <a:extLst>
              <a:ext uri="{FF2B5EF4-FFF2-40B4-BE49-F238E27FC236}">
                <a16:creationId xmlns:a16="http://schemas.microsoft.com/office/drawing/2014/main" id="{D8B65314-0275-D6D5-5EB8-6216797FB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313" y="3638550"/>
            <a:ext cx="78105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>
            <a:extLst>
              <a:ext uri="{FF2B5EF4-FFF2-40B4-BE49-F238E27FC236}">
                <a16:creationId xmlns:a16="http://schemas.microsoft.com/office/drawing/2014/main" id="{B1B766A1-F0C6-3773-161B-B73896AC4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1608138"/>
            <a:ext cx="349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>
            <a:extLst>
              <a:ext uri="{FF2B5EF4-FFF2-40B4-BE49-F238E27FC236}">
                <a16:creationId xmlns:a16="http://schemas.microsoft.com/office/drawing/2014/main" id="{F1AD2534-9CE9-C8DE-4684-BCC40B878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38" y="3486150"/>
            <a:ext cx="452437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Text Box 17">
            <a:extLst>
              <a:ext uri="{FF2B5EF4-FFF2-40B4-BE49-F238E27FC236}">
                <a16:creationId xmlns:a16="http://schemas.microsoft.com/office/drawing/2014/main" id="{A7151483-FB8F-E2A7-1206-2CEA5E831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25" y="2676525"/>
            <a:ext cx="8588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Clients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6162" name="Text Box 18">
            <a:extLst>
              <a:ext uri="{FF2B5EF4-FFF2-40B4-BE49-F238E27FC236}">
                <a16:creationId xmlns:a16="http://schemas.microsoft.com/office/drawing/2014/main" id="{BBF76935-1363-B31A-8995-1F34B118EB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313" y="990600"/>
            <a:ext cx="1285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“Business”</a:t>
            </a:r>
          </a:p>
          <a:p>
            <a:pPr algn="ctr"/>
            <a:r>
              <a:rPr lang="en-US" altLang="en-US" sz="1600" b="1">
                <a:latin typeface="Arial" panose="020B0604020202020204" pitchFamily="34" charset="0"/>
              </a:rPr>
              <a:t>domain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cxnSp>
        <p:nvCxnSpPr>
          <p:cNvPr id="6163" name="AutoShape 19">
            <a:extLst>
              <a:ext uri="{FF2B5EF4-FFF2-40B4-BE49-F238E27FC236}">
                <a16:creationId xmlns:a16="http://schemas.microsoft.com/office/drawing/2014/main" id="{645003B3-5FD9-68F7-EEA0-767A02C9B8FF}"/>
              </a:ext>
            </a:extLst>
          </p:cNvPr>
          <p:cNvCxnSpPr>
            <a:cxnSpLocks noChangeShapeType="1"/>
            <a:stCxn id="6147" idx="2"/>
            <a:endCxn id="6158" idx="0"/>
          </p:cNvCxnSpPr>
          <p:nvPr/>
        </p:nvCxnSpPr>
        <p:spPr bwMode="auto">
          <a:xfrm flipH="1">
            <a:off x="4160838" y="3209925"/>
            <a:ext cx="11112" cy="4286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7C4BCE-C7C0-C5BC-DCEC-569656454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9218" name="Text Box 2">
            <a:extLst>
              <a:ext uri="{FF2B5EF4-FFF2-40B4-BE49-F238E27FC236}">
                <a16:creationId xmlns:a16="http://schemas.microsoft.com/office/drawing/2014/main" id="{B6689542-4842-85CE-E9D3-A6E7E6B72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1.6A    The goal-design scale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9219" name="AutoShape 3">
            <a:extLst>
              <a:ext uri="{FF2B5EF4-FFF2-40B4-BE49-F238E27FC236}">
                <a16:creationId xmlns:a16="http://schemas.microsoft.com/office/drawing/2014/main" id="{A6E4D1C6-44F2-4A06-D655-2533E2462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923925"/>
            <a:ext cx="3608388" cy="4645025"/>
          </a:xfrm>
          <a:prstGeom prst="flowChartDocumen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90000" bIns="46800"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R1. Our pre-calculations shall hit within 5%</a:t>
            </a:r>
          </a:p>
          <a:p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R2. Product shall support cost recording and quotation with experience data</a:t>
            </a:r>
          </a:p>
          <a:p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R3. Product shall have recording and retrieval functions for experience data</a:t>
            </a:r>
          </a:p>
          <a:p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800" b="1">
                <a:latin typeface="Arial" panose="020B0604020202020204" pitchFamily="34" charset="0"/>
              </a:rPr>
              <a:t>R4. System shall have screen pictures as shown in app. xx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0CE95E3C-2593-B498-B2BA-3127ED3B1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1988" y="985838"/>
            <a:ext cx="1628775" cy="366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Goal-level</a:t>
            </a: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requirement</a:t>
            </a:r>
          </a:p>
          <a:p>
            <a:endParaRPr lang="en-US" altLang="en-US" sz="1800" b="1">
              <a:solidFill>
                <a:srgbClr val="FF00FF"/>
              </a:solidFill>
              <a:latin typeface="Arial" panose="020B0604020202020204" pitchFamily="34" charset="0"/>
            </a:endParaRP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Domain-level</a:t>
            </a: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requirement</a:t>
            </a:r>
          </a:p>
          <a:p>
            <a:endParaRPr lang="en-US" altLang="en-US" sz="1800" b="1">
              <a:solidFill>
                <a:srgbClr val="FF00FF"/>
              </a:solidFill>
              <a:latin typeface="Arial" panose="020B0604020202020204" pitchFamily="34" charset="0"/>
            </a:endParaRPr>
          </a:p>
          <a:p>
            <a:endParaRPr lang="en-US" altLang="en-US" sz="1800" b="1">
              <a:solidFill>
                <a:srgbClr val="FF00FF"/>
              </a:solidFill>
              <a:latin typeface="Arial" panose="020B0604020202020204" pitchFamily="34" charset="0"/>
            </a:endParaRP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Product-level</a:t>
            </a: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requirement</a:t>
            </a:r>
          </a:p>
          <a:p>
            <a:endParaRPr lang="en-US" altLang="en-US" sz="1800" b="1">
              <a:solidFill>
                <a:srgbClr val="FF00FF"/>
              </a:solidFill>
              <a:latin typeface="Arial" panose="020B0604020202020204" pitchFamily="34" charset="0"/>
            </a:endParaRPr>
          </a:p>
          <a:p>
            <a:endParaRPr lang="en-US" altLang="en-US" sz="1800" b="1">
              <a:solidFill>
                <a:srgbClr val="FF00FF"/>
              </a:solidFill>
              <a:latin typeface="Arial" panose="020B0604020202020204" pitchFamily="34" charset="0"/>
            </a:endParaRP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Design-level</a:t>
            </a: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requirement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1D6D0C43-D721-4503-61B4-87CB72539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5163" y="4949825"/>
            <a:ext cx="390683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1952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52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52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52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52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52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52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52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52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rgbClr val="00CC00"/>
                </a:solidFill>
                <a:latin typeface="Arial" panose="020B0604020202020204" pitchFamily="34" charset="0"/>
              </a:rPr>
              <a:t>Which requirement to choose?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solidFill>
                  <a:srgbClr val="00CC00"/>
                </a:solidFill>
                <a:latin typeface="Arial" panose="020B0604020202020204" pitchFamily="34" charset="0"/>
              </a:rPr>
              <a:t>If the supplier is</a:t>
            </a:r>
          </a:p>
          <a:p>
            <a:r>
              <a:rPr lang="en-US" altLang="en-US" sz="1800" b="1">
                <a:solidFill>
                  <a:srgbClr val="00CC00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800">
                <a:solidFill>
                  <a:srgbClr val="00CC00"/>
                </a:solidFill>
                <a:latin typeface="Arial" panose="020B0604020202020204" pitchFamily="34" charset="0"/>
              </a:rPr>
              <a:t>A vendor of business applications?</a:t>
            </a:r>
          </a:p>
          <a:p>
            <a:r>
              <a:rPr lang="en-US" altLang="en-US" sz="1800">
                <a:solidFill>
                  <a:srgbClr val="00CC00"/>
                </a:solidFill>
                <a:latin typeface="Arial" panose="020B0604020202020204" pitchFamily="34" charset="0"/>
              </a:rPr>
              <a:t>	A software house - programmers?</a:t>
            </a:r>
          </a:p>
          <a:p>
            <a:r>
              <a:rPr lang="en-US" altLang="en-US" sz="1800">
                <a:solidFill>
                  <a:srgbClr val="00CC00"/>
                </a:solidFill>
                <a:latin typeface="Arial" panose="020B0604020202020204" pitchFamily="34" charset="0"/>
              </a:rPr>
              <a:t>	PriceWaterhouseCoopers?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  <p:bldP spid="922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1E665-DD52-B69E-1259-80FEA17F8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From: Soren Lauesen: Software Requirements</a:t>
            </a:r>
          </a:p>
          <a:p>
            <a:r>
              <a:rPr lang="en-GB" altLang="en-US"/>
              <a:t>© Addison-Wesley 2002</a:t>
            </a:r>
          </a:p>
        </p:txBody>
      </p:sp>
      <p:sp>
        <p:nvSpPr>
          <p:cNvPr id="10242" name="Text Box 2">
            <a:extLst>
              <a:ext uri="{FF2B5EF4-FFF2-40B4-BE49-F238E27FC236}">
                <a16:creationId xmlns:a16="http://schemas.microsoft.com/office/drawing/2014/main" id="{0D4193E4-7099-FB20-AB6D-5EC895442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b="1" u="sng">
                <a:latin typeface="Arial" panose="020B0604020202020204" pitchFamily="34" charset="0"/>
              </a:rPr>
              <a:t>Fig 1.6B    Ask “why”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ED2A3F6-2620-34B8-129B-B6D3338B9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914400"/>
            <a:ext cx="4800600" cy="32448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b="1">
                <a:latin typeface="Arial" panose="020B0604020202020204" pitchFamily="34" charset="0"/>
              </a:rPr>
              <a:t>Neural diagnostics</a:t>
            </a:r>
            <a:endParaRPr lang="en-US" altLang="en-US" sz="18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System shall have mini keyboard with 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start/stop button, . . .</a:t>
            </a:r>
          </a:p>
        </p:txBody>
      </p:sp>
      <p:sp>
        <p:nvSpPr>
          <p:cNvPr id="10244" name="Text Box 4">
            <a:extLst>
              <a:ext uri="{FF2B5EF4-FFF2-40B4-BE49-F238E27FC236}">
                <a16:creationId xmlns:a16="http://schemas.microsoft.com/office/drawing/2014/main" id="{0D2D75A1-847E-9D2F-6A59-F3C3C471C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981200"/>
            <a:ext cx="4800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Why?</a:t>
            </a:r>
            <a:endParaRPr lang="en-US" altLang="en-US" sz="18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Possible to operate it with “left hand”.</a:t>
            </a: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Why?</a:t>
            </a:r>
            <a:endParaRPr lang="en-US" altLang="en-US" sz="18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Both hands must be at the patient.</a:t>
            </a:r>
          </a:p>
          <a:p>
            <a:r>
              <a:rPr lang="en-US" altLang="en-US" sz="1800" b="1">
                <a:solidFill>
                  <a:srgbClr val="FF00FF"/>
                </a:solidFill>
                <a:latin typeface="Arial" panose="020B0604020202020204" pitchFamily="34" charset="0"/>
              </a:rPr>
              <a:t>Why?</a:t>
            </a:r>
            <a:endParaRPr lang="en-US" altLang="en-US" sz="18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Arial" panose="020B0604020202020204" pitchFamily="34" charset="0"/>
              </a:rPr>
              <a:t>Electrodes, bandages, painful 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altLang="en-US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1255</Words>
  <Application>Microsoft Office PowerPoint</Application>
  <PresentationFormat>On-screen Show (4:3)</PresentationFormat>
  <Paragraphs>268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Symbol</vt:lpstr>
      <vt:lpstr>Default Design</vt:lpstr>
      <vt:lpstr>Microsoft Clip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14</cp:revision>
  <dcterms:created xsi:type="dcterms:W3CDTF">2002-02-19T10:53:20Z</dcterms:created>
  <dcterms:modified xsi:type="dcterms:W3CDTF">2023-01-25T18:23:19Z</dcterms:modified>
</cp:coreProperties>
</file>