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6" r:id="rId2"/>
    <p:sldId id="25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772275" cy="99028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>
          <p15:clr>
            <a:srgbClr val="A4A3A4"/>
          </p15:clr>
        </p15:guide>
        <p15:guide id="2" orient="horz" pos="3456">
          <p15:clr>
            <a:srgbClr val="A4A3A4"/>
          </p15:clr>
        </p15:guide>
        <p15:guide id="3" pos="432">
          <p15:clr>
            <a:srgbClr val="A4A3A4"/>
          </p15:clr>
        </p15:guide>
        <p15:guide id="4" pos="42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3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1020" y="84"/>
      </p:cViewPr>
      <p:guideLst>
        <p:guide orient="horz" pos="528"/>
        <p:guide orient="horz" pos="3456"/>
        <p:guide pos="432"/>
        <p:guide pos="42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3119"/>
        <p:guide pos="213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61990B1B-F4C9-E29B-1E54-C8454FC8475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B1AE261A-0D46-54DB-057F-2A7FC980DC2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9B9696DB-F987-408C-BBD6-50622009C72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D8EC4ED0-7FF1-4A45-8225-BDAFE2DA39C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5A4811-A8D7-4C9C-9354-21F0DF7D6C9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EC55D91-C423-9611-043B-E9749DDCDEF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00643BC-521F-5D2D-CE7B-492157BC019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52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da-DK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F93A1DAC-CE2F-0B26-42DF-C48B2D2CE113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1413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4133037A-63FB-A5A6-604B-2ED8A652213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03763"/>
            <a:ext cx="4965700" cy="445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E4C187A1-FFE4-E1BE-446A-D8D8E1FDCF1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352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2620FB36-BF75-4154-C5A4-AC69F386B3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7525"/>
            <a:ext cx="29352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E78E4789-CE9E-4C59-890D-73CB9EC0BF03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21BAD3-2FFB-0097-4817-293AD45B46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19538A-BE0F-463D-A8C8-7AA4C2509A42}" type="slidenum">
              <a:rPr altLang="en-US"/>
              <a:pPr/>
              <a:t>1</a:t>
            </a:fld>
            <a:endParaRPr lang="en-GB" alt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ECC78C31-0871-8233-37CD-F877696F6B0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83D35310-D265-EFE0-6954-6171AD796D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30A30BF-C6A8-40BE-6FF1-D161512965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9D2F-677C-45E6-8DA0-FA57C52BE110}" type="slidenum">
              <a:rPr altLang="en-US"/>
              <a:pPr/>
              <a:t>10</a:t>
            </a:fld>
            <a:endParaRPr lang="en-GB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4231DB85-1D02-3D5E-55C9-8BA2BB61070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813E8F0E-81EF-DE02-7455-DA5210DDCA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A45F245-8997-0A28-8C6D-696A4D11552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15624C-0B7D-4449-89AA-17824E4FF638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88D53A05-6898-97F7-C83C-82BE866030F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C38660B-718A-2D04-C39F-840F64A9AD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F0827A4-2CB3-5B13-CBA7-5517D09F86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281CA-024A-47EB-8682-8426438B5BCE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0569FB21-E39E-402C-14BA-58491F03E43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509513C1-89E5-1C39-20EA-48BEB42DDB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7FDEBCA-E46D-A4D3-5E75-FDD631905D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438014-6120-41B7-B4E8-EE838E8DE27B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66D98C60-53A6-C203-8ECD-00E75A0134B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13515C5-9DDB-F290-C534-B35CADA6F0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A71A252-4612-FF90-01D0-30892E06DA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04C317-E02F-458D-961C-DD4DF56C3272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9F217DD2-A441-0BBD-E8B7-0BF167ACE0F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C2908C1-E5EB-BE50-229D-3BF1A014BA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0E4D249-2640-A240-2D82-5CFA5D74F5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C89A49-C357-4402-AEB2-923A6EF47254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A0D4D119-624A-97C6-102D-80BE801963B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1488B662-4704-D7FF-A990-A69E04DD4C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39E61B1-C887-A18A-C31D-C4168063D2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343EF-3937-40C3-A4E4-A903D0C7F619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B8E180CB-0702-1BC4-F4CE-99088C6A030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4D9830A-785F-E53A-4F20-9ABF3F160D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48DCF18-E2B1-9CA0-CE44-AAB8CB0EF1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790D07-77E1-4424-AACD-5DC5D21B9BEE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F741C4DF-260E-BF34-1ECA-87B3B2D97B1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6FE9C74-F3A1-EC1F-25CF-59017A8E0A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5D99AB3-44B7-4556-E328-3F9C0BD9F0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E6D859-2CCB-46F6-8286-8A0C646ED68B}" type="slidenum">
              <a:rPr altLang="en-US"/>
              <a:pPr/>
              <a:t>9</a:t>
            </a:fld>
            <a:endParaRPr lang="en-GB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38B3E003-FBB2-6D9E-0CDC-9C211EED39A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3E95792A-AC56-4117-6174-67FC342B6E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9E206-5687-4FE6-B67B-774E094296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71CD2C-6BFD-315B-CE30-1B8E1E99BC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058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D8DB2-AC4D-AD07-9BA0-B7E3F0B60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56C399-A3B5-3D6F-5D17-32E33CFD2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90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92A070-BEFA-F6A8-C534-5466DD9CAF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30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7B2F75-3BBB-8F62-0E47-83C86A0E35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730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87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10B2A-9C61-7F32-F1CD-13DF3FFFD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E165A-7B06-B6D3-F34B-3A931C258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496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3EEF3-3F7F-AE43-A566-728B5278F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220A6F-513D-A37D-9BF0-0DBDF17E6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083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F3AE8-8DA0-1855-4BD2-DF6AD3ECF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5098F-34C8-ADB6-18B2-8727A1A4A3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52B9D3-9C16-251B-8F6E-D8BD08E00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3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3E49C-9FFB-98D2-606D-E33CA2FB9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0D808-61C7-C1F8-6C65-C35B5C2B2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578F4D-8481-E5BA-889F-B7F73C937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0BB987-7DF5-1BF5-988D-1FCD33B8FF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672DC2-F8CB-AE8F-1F40-6F5AC1ACB4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11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8FD9-2982-12DF-A697-B4AA117BB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32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874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B5565-1856-7F21-315F-57DCB1396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8F16A-6CA8-9424-F7EF-30589F66A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99E0CA-1519-F3EE-45BB-E1EAA1E96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062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64D4F-09D9-219F-3B9A-A770615A9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DB12A-7C45-E89D-FBD2-F76511600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95F847-1DB5-7740-447A-2A4A899B2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782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49E271B8-C35F-DB15-598F-CC5EDCEA4A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>
            <a:extLst>
              <a:ext uri="{FF2B5EF4-FFF2-40B4-BE49-F238E27FC236}">
                <a16:creationId xmlns:a16="http://schemas.microsoft.com/office/drawing/2014/main" id="{3A8966C1-220B-BA10-DD96-3FE4B776A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9. Checking and validation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>
            <a:extLst>
              <a:ext uri="{FF2B5EF4-FFF2-40B4-BE49-F238E27FC236}">
                <a16:creationId xmlns:a16="http://schemas.microsoft.com/office/drawing/2014/main" id="{3E6240B1-AE83-8C8E-74AF-D21EC581C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-228600"/>
            <a:ext cx="8162925" cy="727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Text Box 28">
            <a:extLst>
              <a:ext uri="{FF2B5EF4-FFF2-40B4-BE49-F238E27FC236}">
                <a16:creationId xmlns:a16="http://schemas.microsoft.com/office/drawing/2014/main" id="{5BE38DCE-90AB-303C-0B68-BEAE05C6A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    Checking and validation</a:t>
            </a:r>
          </a:p>
        </p:txBody>
      </p:sp>
      <p:grpSp>
        <p:nvGrpSpPr>
          <p:cNvPr id="2077" name="Group 29">
            <a:extLst>
              <a:ext uri="{FF2B5EF4-FFF2-40B4-BE49-F238E27FC236}">
                <a16:creationId xmlns:a16="http://schemas.microsoft.com/office/drawing/2014/main" id="{A4CBF61D-3413-6CB6-40E0-3362037086D0}"/>
              </a:ext>
            </a:extLst>
          </p:cNvPr>
          <p:cNvGrpSpPr>
            <a:grpSpLocks/>
          </p:cNvGrpSpPr>
          <p:nvPr/>
        </p:nvGrpSpPr>
        <p:grpSpPr bwMode="auto">
          <a:xfrm>
            <a:off x="1954213" y="1050925"/>
            <a:ext cx="3679825" cy="3009900"/>
            <a:chOff x="835" y="2688"/>
            <a:chExt cx="2318" cy="1896"/>
          </a:xfrm>
        </p:grpSpPr>
        <p:grpSp>
          <p:nvGrpSpPr>
            <p:cNvPr id="2078" name="Group 30">
              <a:extLst>
                <a:ext uri="{FF2B5EF4-FFF2-40B4-BE49-F238E27FC236}">
                  <a16:creationId xmlns:a16="http://schemas.microsoft.com/office/drawing/2014/main" id="{E0B2F068-849A-2CE3-9DF9-6E51C8428D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3257"/>
              <a:ext cx="1241" cy="904"/>
              <a:chOff x="1795" y="2084"/>
              <a:chExt cx="1241" cy="904"/>
            </a:xfrm>
          </p:grpSpPr>
          <p:grpSp>
            <p:nvGrpSpPr>
              <p:cNvPr id="2079" name="Group 31">
                <a:extLst>
                  <a:ext uri="{FF2B5EF4-FFF2-40B4-BE49-F238E27FC236}">
                    <a16:creationId xmlns:a16="http://schemas.microsoft.com/office/drawing/2014/main" id="{D3C56051-85ED-6179-E93C-64E10010C6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2" y="2180"/>
                <a:ext cx="1007" cy="726"/>
                <a:chOff x="336" y="1800"/>
                <a:chExt cx="3630" cy="2616"/>
              </a:xfrm>
            </p:grpSpPr>
            <p:sp>
              <p:nvSpPr>
                <p:cNvPr id="2080" name="Freeform 32">
                  <a:extLst>
                    <a:ext uri="{FF2B5EF4-FFF2-40B4-BE49-F238E27FC236}">
                      <a16:creationId xmlns:a16="http://schemas.microsoft.com/office/drawing/2014/main" id="{0C2B6D69-2C9B-2A3A-6AD5-4E5F311C0D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2" y="1848"/>
                  <a:ext cx="1104" cy="1392"/>
                </a:xfrm>
                <a:custGeom>
                  <a:avLst/>
                  <a:gdLst>
                    <a:gd name="T0" fmla="*/ 0 w 1104"/>
                    <a:gd name="T1" fmla="*/ 1152 h 1392"/>
                    <a:gd name="T2" fmla="*/ 0 w 1104"/>
                    <a:gd name="T3" fmla="*/ 0 h 1392"/>
                    <a:gd name="T4" fmla="*/ 1104 w 1104"/>
                    <a:gd name="T5" fmla="*/ 0 h 1392"/>
                    <a:gd name="T6" fmla="*/ 1104 w 1104"/>
                    <a:gd name="T7" fmla="*/ 1200 h 1392"/>
                    <a:gd name="T8" fmla="*/ 0 w 1104"/>
                    <a:gd name="T9" fmla="*/ 1152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4" h="1392">
                      <a:moveTo>
                        <a:pt x="0" y="1152"/>
                      </a:moveTo>
                      <a:cubicBezTo>
                        <a:pt x="0" y="576"/>
                        <a:pt x="0" y="0"/>
                        <a:pt x="0" y="0"/>
                      </a:cubicBezTo>
                      <a:lnTo>
                        <a:pt x="1104" y="0"/>
                      </a:lnTo>
                      <a:cubicBezTo>
                        <a:pt x="1104" y="0"/>
                        <a:pt x="1104" y="600"/>
                        <a:pt x="1104" y="1200"/>
                      </a:cubicBezTo>
                      <a:cubicBezTo>
                        <a:pt x="780" y="1032"/>
                        <a:pt x="468" y="1392"/>
                        <a:pt x="0" y="11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81" name="Freeform 33">
                  <a:extLst>
                    <a:ext uri="{FF2B5EF4-FFF2-40B4-BE49-F238E27FC236}">
                      <a16:creationId xmlns:a16="http://schemas.microsoft.com/office/drawing/2014/main" id="{F9D881CB-A3C3-A210-5CCC-8B61E9072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6" y="1896"/>
                  <a:ext cx="1104" cy="1392"/>
                </a:xfrm>
                <a:custGeom>
                  <a:avLst/>
                  <a:gdLst>
                    <a:gd name="T0" fmla="*/ 0 w 1104"/>
                    <a:gd name="T1" fmla="*/ 1152 h 1392"/>
                    <a:gd name="T2" fmla="*/ 0 w 1104"/>
                    <a:gd name="T3" fmla="*/ 0 h 1392"/>
                    <a:gd name="T4" fmla="*/ 1104 w 1104"/>
                    <a:gd name="T5" fmla="*/ 0 h 1392"/>
                    <a:gd name="T6" fmla="*/ 1104 w 1104"/>
                    <a:gd name="T7" fmla="*/ 1200 h 1392"/>
                    <a:gd name="T8" fmla="*/ 0 w 1104"/>
                    <a:gd name="T9" fmla="*/ 1152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4" h="1392">
                      <a:moveTo>
                        <a:pt x="0" y="1152"/>
                      </a:moveTo>
                      <a:cubicBezTo>
                        <a:pt x="0" y="576"/>
                        <a:pt x="0" y="0"/>
                        <a:pt x="0" y="0"/>
                      </a:cubicBezTo>
                      <a:lnTo>
                        <a:pt x="1104" y="0"/>
                      </a:lnTo>
                      <a:cubicBezTo>
                        <a:pt x="1104" y="0"/>
                        <a:pt x="1104" y="600"/>
                        <a:pt x="1104" y="1200"/>
                      </a:cubicBezTo>
                      <a:cubicBezTo>
                        <a:pt x="780" y="1032"/>
                        <a:pt x="468" y="1392"/>
                        <a:pt x="0" y="11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82" name="Freeform 34">
                  <a:extLst>
                    <a:ext uri="{FF2B5EF4-FFF2-40B4-BE49-F238E27FC236}">
                      <a16:creationId xmlns:a16="http://schemas.microsoft.com/office/drawing/2014/main" id="{6E18D450-4F2D-D35B-586C-CACDA26296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" y="1800"/>
                  <a:ext cx="1968" cy="2472"/>
                </a:xfrm>
                <a:custGeom>
                  <a:avLst/>
                  <a:gdLst>
                    <a:gd name="T0" fmla="*/ 0 w 1968"/>
                    <a:gd name="T1" fmla="*/ 2160 h 2472"/>
                    <a:gd name="T2" fmla="*/ 0 w 1968"/>
                    <a:gd name="T3" fmla="*/ 0 h 2472"/>
                    <a:gd name="T4" fmla="*/ 1968 w 1968"/>
                    <a:gd name="T5" fmla="*/ 0 h 2472"/>
                    <a:gd name="T6" fmla="*/ 1968 w 1968"/>
                    <a:gd name="T7" fmla="*/ 2208 h 2472"/>
                    <a:gd name="T8" fmla="*/ 0 w 1968"/>
                    <a:gd name="T9" fmla="*/ 2160 h 2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8" h="2472">
                      <a:moveTo>
                        <a:pt x="0" y="2160"/>
                      </a:moveTo>
                      <a:cubicBezTo>
                        <a:pt x="0" y="1080"/>
                        <a:pt x="0" y="0"/>
                        <a:pt x="0" y="0"/>
                      </a:cubicBezTo>
                      <a:lnTo>
                        <a:pt x="1968" y="0"/>
                      </a:lnTo>
                      <a:cubicBezTo>
                        <a:pt x="1968" y="0"/>
                        <a:pt x="1968" y="1104"/>
                        <a:pt x="1968" y="2208"/>
                      </a:cubicBezTo>
                      <a:cubicBezTo>
                        <a:pt x="1260" y="2028"/>
                        <a:pt x="768" y="2472"/>
                        <a:pt x="0" y="2160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83" name="Text Box 35">
                  <a:extLst>
                    <a:ext uri="{FF2B5EF4-FFF2-40B4-BE49-F238E27FC236}">
                      <a16:creationId xmlns:a16="http://schemas.microsoft.com/office/drawing/2014/main" id="{C3084B9E-9AD5-7E20-964B-E8AD95BAAF7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36" y="3480"/>
                  <a:ext cx="1330" cy="84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/>
                <a:lstStyle>
                  <a:lvl1pPr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002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en-US" altLang="en-US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84" name="Freeform 36">
                  <a:extLst>
                    <a:ext uri="{FF2B5EF4-FFF2-40B4-BE49-F238E27FC236}">
                      <a16:creationId xmlns:a16="http://schemas.microsoft.com/office/drawing/2014/main" id="{564E0AEF-95E2-8837-12A1-A12B3C93D4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" y="1872"/>
                  <a:ext cx="1968" cy="2472"/>
                </a:xfrm>
                <a:custGeom>
                  <a:avLst/>
                  <a:gdLst>
                    <a:gd name="T0" fmla="*/ 0 w 1968"/>
                    <a:gd name="T1" fmla="*/ 2160 h 2472"/>
                    <a:gd name="T2" fmla="*/ 0 w 1968"/>
                    <a:gd name="T3" fmla="*/ 0 h 2472"/>
                    <a:gd name="T4" fmla="*/ 1968 w 1968"/>
                    <a:gd name="T5" fmla="*/ 0 h 2472"/>
                    <a:gd name="T6" fmla="*/ 1968 w 1968"/>
                    <a:gd name="T7" fmla="*/ 2208 h 2472"/>
                    <a:gd name="T8" fmla="*/ 0 w 1968"/>
                    <a:gd name="T9" fmla="*/ 2160 h 2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8" h="2472">
                      <a:moveTo>
                        <a:pt x="0" y="2160"/>
                      </a:moveTo>
                      <a:cubicBezTo>
                        <a:pt x="0" y="1080"/>
                        <a:pt x="0" y="0"/>
                        <a:pt x="0" y="0"/>
                      </a:cubicBezTo>
                      <a:lnTo>
                        <a:pt x="1968" y="0"/>
                      </a:lnTo>
                      <a:cubicBezTo>
                        <a:pt x="1968" y="0"/>
                        <a:pt x="1968" y="1104"/>
                        <a:pt x="1968" y="2208"/>
                      </a:cubicBezTo>
                      <a:cubicBezTo>
                        <a:pt x="1260" y="2028"/>
                        <a:pt x="768" y="2472"/>
                        <a:pt x="0" y="216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85" name="Freeform 37">
                  <a:extLst>
                    <a:ext uri="{FF2B5EF4-FFF2-40B4-BE49-F238E27FC236}">
                      <a16:creationId xmlns:a16="http://schemas.microsoft.com/office/drawing/2014/main" id="{10D9CC70-88EC-33CF-C65B-79E61B5AA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0" y="1944"/>
                  <a:ext cx="1104" cy="1392"/>
                </a:xfrm>
                <a:custGeom>
                  <a:avLst/>
                  <a:gdLst>
                    <a:gd name="T0" fmla="*/ 0 w 1104"/>
                    <a:gd name="T1" fmla="*/ 1152 h 1392"/>
                    <a:gd name="T2" fmla="*/ 0 w 1104"/>
                    <a:gd name="T3" fmla="*/ 0 h 1392"/>
                    <a:gd name="T4" fmla="*/ 1104 w 1104"/>
                    <a:gd name="T5" fmla="*/ 0 h 1392"/>
                    <a:gd name="T6" fmla="*/ 1104 w 1104"/>
                    <a:gd name="T7" fmla="*/ 1200 h 1392"/>
                    <a:gd name="T8" fmla="*/ 0 w 1104"/>
                    <a:gd name="T9" fmla="*/ 1152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4" h="1392">
                      <a:moveTo>
                        <a:pt x="0" y="1152"/>
                      </a:moveTo>
                      <a:cubicBezTo>
                        <a:pt x="0" y="576"/>
                        <a:pt x="0" y="0"/>
                        <a:pt x="0" y="0"/>
                      </a:cubicBezTo>
                      <a:lnTo>
                        <a:pt x="1104" y="0"/>
                      </a:lnTo>
                      <a:cubicBezTo>
                        <a:pt x="1104" y="0"/>
                        <a:pt x="1104" y="600"/>
                        <a:pt x="1104" y="1200"/>
                      </a:cubicBezTo>
                      <a:cubicBezTo>
                        <a:pt x="780" y="1032"/>
                        <a:pt x="468" y="1392"/>
                        <a:pt x="0" y="11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86" name="Freeform 38">
                  <a:extLst>
                    <a:ext uri="{FF2B5EF4-FFF2-40B4-BE49-F238E27FC236}">
                      <a16:creationId xmlns:a16="http://schemas.microsoft.com/office/drawing/2014/main" id="{A25B8161-B149-5DD5-CE5D-90E57B5454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" y="1944"/>
                  <a:ext cx="1968" cy="2472"/>
                </a:xfrm>
                <a:custGeom>
                  <a:avLst/>
                  <a:gdLst>
                    <a:gd name="T0" fmla="*/ 0 w 1968"/>
                    <a:gd name="T1" fmla="*/ 2160 h 2472"/>
                    <a:gd name="T2" fmla="*/ 0 w 1968"/>
                    <a:gd name="T3" fmla="*/ 0 h 2472"/>
                    <a:gd name="T4" fmla="*/ 1968 w 1968"/>
                    <a:gd name="T5" fmla="*/ 0 h 2472"/>
                    <a:gd name="T6" fmla="*/ 1968 w 1968"/>
                    <a:gd name="T7" fmla="*/ 2208 h 2472"/>
                    <a:gd name="T8" fmla="*/ 0 w 1968"/>
                    <a:gd name="T9" fmla="*/ 2160 h 2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8" h="2472">
                      <a:moveTo>
                        <a:pt x="0" y="2160"/>
                      </a:moveTo>
                      <a:cubicBezTo>
                        <a:pt x="0" y="1080"/>
                        <a:pt x="0" y="0"/>
                        <a:pt x="0" y="0"/>
                      </a:cubicBezTo>
                      <a:lnTo>
                        <a:pt x="1968" y="0"/>
                      </a:lnTo>
                      <a:cubicBezTo>
                        <a:pt x="1968" y="0"/>
                        <a:pt x="1968" y="1104"/>
                        <a:pt x="1968" y="2208"/>
                      </a:cubicBezTo>
                      <a:cubicBezTo>
                        <a:pt x="1260" y="2028"/>
                        <a:pt x="768" y="2472"/>
                        <a:pt x="0" y="216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87" name="Line 39">
                  <a:extLst>
                    <a:ext uri="{FF2B5EF4-FFF2-40B4-BE49-F238E27FC236}">
                      <a16:creationId xmlns:a16="http://schemas.microsoft.com/office/drawing/2014/main" id="{CEC057FB-1ED7-0B06-FB91-C775AA5E0B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6" y="2952"/>
                  <a:ext cx="196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88" name="Text Box 40">
                  <a:extLst>
                    <a:ext uri="{FF2B5EF4-FFF2-40B4-BE49-F238E27FC236}">
                      <a16:creationId xmlns:a16="http://schemas.microsoft.com/office/drawing/2014/main" id="{013161B7-37AB-5A20-3F0D-96CE5438119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6" y="1980"/>
                  <a:ext cx="1914" cy="786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52500" algn="l"/>
                      <a:tab pos="2952750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en-US" sz="1600" b="1">
                      <a:latin typeface="Arial" panose="020B0604020202020204" pitchFamily="34" charset="0"/>
                    </a:rPr>
                    <a:t>Guest</a:t>
                  </a:r>
                </a:p>
              </p:txBody>
            </p:sp>
          </p:grpSp>
          <p:sp>
            <p:nvSpPr>
              <p:cNvPr id="2089" name="Rectangle 41">
                <a:extLst>
                  <a:ext uri="{FF2B5EF4-FFF2-40B4-BE49-F238E27FC236}">
                    <a16:creationId xmlns:a16="http://schemas.microsoft.com/office/drawing/2014/main" id="{1FE375B6-52C2-121B-205C-21A644FE1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5" y="2084"/>
                <a:ext cx="1241" cy="90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2090" name="Text Box 42">
              <a:extLst>
                <a:ext uri="{FF2B5EF4-FFF2-40B4-BE49-F238E27FC236}">
                  <a16:creationId xmlns:a16="http://schemas.microsoft.com/office/drawing/2014/main" id="{23E7CF79-6DB9-7DEE-F3CC-0B7CB4176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4" y="3881"/>
              <a:ext cx="686" cy="70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b" anchorCtr="1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Event list</a:t>
              </a:r>
            </a:p>
          </p:txBody>
        </p:sp>
        <p:sp>
          <p:nvSpPr>
            <p:cNvPr id="2091" name="AutoShape 43">
              <a:extLst>
                <a:ext uri="{FF2B5EF4-FFF2-40B4-BE49-F238E27FC236}">
                  <a16:creationId xmlns:a16="http://schemas.microsoft.com/office/drawing/2014/main" id="{4946D7C3-15A8-851F-3ECE-0D861C1B0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" y="2851"/>
              <a:ext cx="647" cy="667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Goals</a:t>
              </a:r>
            </a:p>
          </p:txBody>
        </p:sp>
        <p:sp>
          <p:nvSpPr>
            <p:cNvPr id="2092" name="AutoShape 44">
              <a:extLst>
                <a:ext uri="{FF2B5EF4-FFF2-40B4-BE49-F238E27FC236}">
                  <a16:creationId xmlns:a16="http://schemas.microsoft.com/office/drawing/2014/main" id="{BCD90C85-EA7A-A438-CBFE-1EF5CCF61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688"/>
              <a:ext cx="785" cy="830"/>
            </a:xfrm>
            <a:prstGeom prst="flowChartMultidocumen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Tasks</a:t>
              </a:r>
            </a:p>
          </p:txBody>
        </p:sp>
        <p:grpSp>
          <p:nvGrpSpPr>
            <p:cNvPr id="2093" name="Group 45">
              <a:extLst>
                <a:ext uri="{FF2B5EF4-FFF2-40B4-BE49-F238E27FC236}">
                  <a16:creationId xmlns:a16="http://schemas.microsoft.com/office/drawing/2014/main" id="{8A4BEBE2-C7CF-9E79-6166-B2B5270F54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5" y="3624"/>
              <a:ext cx="977" cy="684"/>
              <a:chOff x="1153" y="3048"/>
              <a:chExt cx="977" cy="684"/>
            </a:xfrm>
          </p:grpSpPr>
          <p:sp>
            <p:nvSpPr>
              <p:cNvPr id="2094" name="Rectangle 46">
                <a:extLst>
                  <a:ext uri="{FF2B5EF4-FFF2-40B4-BE49-F238E27FC236}">
                    <a16:creationId xmlns:a16="http://schemas.microsoft.com/office/drawing/2014/main" id="{1E11620C-8BDD-E14F-3D18-3FD3D4047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3" y="3048"/>
                <a:ext cx="977" cy="68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2095" name="Group 47">
                <a:extLst>
                  <a:ext uri="{FF2B5EF4-FFF2-40B4-BE49-F238E27FC236}">
                    <a16:creationId xmlns:a16="http://schemas.microsoft.com/office/drawing/2014/main" id="{D61E4B9C-4171-6AC3-C7DD-41BFB1CBE4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25" y="3170"/>
                <a:ext cx="841" cy="454"/>
                <a:chOff x="442" y="1171"/>
                <a:chExt cx="2612" cy="1411"/>
              </a:xfrm>
            </p:grpSpPr>
            <p:sp>
              <p:nvSpPr>
                <p:cNvPr id="2096" name="Rectangle 48">
                  <a:extLst>
                    <a:ext uri="{FF2B5EF4-FFF2-40B4-BE49-F238E27FC236}">
                      <a16:creationId xmlns:a16="http://schemas.microsoft.com/office/drawing/2014/main" id="{13CEFBDC-5224-8906-22CE-3286829434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" y="1171"/>
                  <a:ext cx="567" cy="23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/>
                <a:lstStyle/>
                <a:p>
                  <a:pPr algn="ctr"/>
                  <a:endParaRPr lang="en-US" altLang="en-US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97" name="Rectangle 49">
                  <a:extLst>
                    <a:ext uri="{FF2B5EF4-FFF2-40B4-BE49-F238E27FC236}">
                      <a16:creationId xmlns:a16="http://schemas.microsoft.com/office/drawing/2014/main" id="{AC2AE6A3-91B7-E62B-083A-C0C7BE568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" y="1690"/>
                  <a:ext cx="567" cy="23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/>
                <a:lstStyle/>
                <a:p>
                  <a:pPr algn="ctr"/>
                  <a:endParaRPr lang="en-US" altLang="en-US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98" name="Rectangle 50">
                  <a:extLst>
                    <a:ext uri="{FF2B5EF4-FFF2-40B4-BE49-F238E27FC236}">
                      <a16:creationId xmlns:a16="http://schemas.microsoft.com/office/drawing/2014/main" id="{E8162B3C-E86C-F0F6-58C9-5952C7A20D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" y="2200"/>
                  <a:ext cx="567" cy="38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0" rIns="36000" bIns="36000"/>
                <a:lstStyle/>
                <a:p>
                  <a:pPr algn="ctr"/>
                  <a:endParaRPr lang="en-US" altLang="en-US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99" name="Rectangle 51">
                  <a:extLst>
                    <a:ext uri="{FF2B5EF4-FFF2-40B4-BE49-F238E27FC236}">
                      <a16:creationId xmlns:a16="http://schemas.microsoft.com/office/drawing/2014/main" id="{4C126079-98BD-A761-6E45-D1AFE7F66D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6" y="1690"/>
                  <a:ext cx="576" cy="237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/>
                <a:lstStyle/>
                <a:p>
                  <a:pPr algn="ctr"/>
                  <a:endParaRPr lang="en-US" altLang="en-US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00" name="Rectangle 52">
                  <a:extLst>
                    <a:ext uri="{FF2B5EF4-FFF2-40B4-BE49-F238E27FC236}">
                      <a16:creationId xmlns:a16="http://schemas.microsoft.com/office/drawing/2014/main" id="{2AD42D30-A06E-D2DF-78A2-E45BDE4A52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8" y="1604"/>
                  <a:ext cx="576" cy="41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/>
                <a:lstStyle/>
                <a:p>
                  <a:pPr algn="ctr"/>
                  <a:endParaRPr lang="en-US" altLang="en-US" sz="1800" b="1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101" name="AutoShape 53">
                  <a:extLst>
                    <a:ext uri="{FF2B5EF4-FFF2-40B4-BE49-F238E27FC236}">
                      <a16:creationId xmlns:a16="http://schemas.microsoft.com/office/drawing/2014/main" id="{8AD98354-C562-996C-BE8B-F45C036BA058}"/>
                    </a:ext>
                  </a:extLst>
                </p:cNvPr>
                <p:cNvCxnSpPr>
                  <a:cxnSpLocks noChangeShapeType="1"/>
                  <a:stCxn id="2096" idx="2"/>
                  <a:endCxn id="2097" idx="0"/>
                </p:cNvCxnSpPr>
                <p:nvPr/>
              </p:nvCxnSpPr>
              <p:spPr bwMode="auto">
                <a:xfrm>
                  <a:off x="726" y="1418"/>
                  <a:ext cx="0" cy="263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02" name="AutoShape 54">
                  <a:extLst>
                    <a:ext uri="{FF2B5EF4-FFF2-40B4-BE49-F238E27FC236}">
                      <a16:creationId xmlns:a16="http://schemas.microsoft.com/office/drawing/2014/main" id="{2873C956-D2A8-F6AE-1B8F-A1317804182D}"/>
                    </a:ext>
                  </a:extLst>
                </p:cNvPr>
                <p:cNvCxnSpPr>
                  <a:cxnSpLocks noChangeShapeType="1"/>
                  <a:stCxn id="2097" idx="2"/>
                  <a:endCxn id="2098" idx="0"/>
                </p:cNvCxnSpPr>
                <p:nvPr/>
              </p:nvCxnSpPr>
              <p:spPr bwMode="auto">
                <a:xfrm>
                  <a:off x="726" y="1937"/>
                  <a:ext cx="0" cy="254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103" name="Line 55">
                  <a:extLst>
                    <a:ext uri="{FF2B5EF4-FFF2-40B4-BE49-F238E27FC236}">
                      <a16:creationId xmlns:a16="http://schemas.microsoft.com/office/drawing/2014/main" id="{8BEE8752-DE6B-0B8F-0CC8-6B17363EEC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4" y="1814"/>
                  <a:ext cx="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>
                  <a:sp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2104" name="AutoShape 56">
                  <a:extLst>
                    <a:ext uri="{FF2B5EF4-FFF2-40B4-BE49-F238E27FC236}">
                      <a16:creationId xmlns:a16="http://schemas.microsoft.com/office/drawing/2014/main" id="{DD54B199-36CF-7CB4-8ECD-632DF254BB1D}"/>
                    </a:ext>
                  </a:extLst>
                </p:cNvPr>
                <p:cNvCxnSpPr>
                  <a:cxnSpLocks noChangeShapeType="1"/>
                  <a:stCxn id="2097" idx="3"/>
                  <a:endCxn id="2099" idx="1"/>
                </p:cNvCxnSpPr>
                <p:nvPr/>
              </p:nvCxnSpPr>
              <p:spPr bwMode="auto">
                <a:xfrm>
                  <a:off x="1018" y="1809"/>
                  <a:ext cx="389" cy="0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05" name="AutoShape 57">
                  <a:extLst>
                    <a:ext uri="{FF2B5EF4-FFF2-40B4-BE49-F238E27FC236}">
                      <a16:creationId xmlns:a16="http://schemas.microsoft.com/office/drawing/2014/main" id="{12063CED-3DF6-564F-AD8E-060F2830EC87}"/>
                    </a:ext>
                  </a:extLst>
                </p:cNvPr>
                <p:cNvCxnSpPr>
                  <a:cxnSpLocks noChangeShapeType="1"/>
                  <a:stCxn id="2099" idx="3"/>
                  <a:endCxn id="2100" idx="1"/>
                </p:cNvCxnSpPr>
                <p:nvPr/>
              </p:nvCxnSpPr>
              <p:spPr bwMode="auto">
                <a:xfrm>
                  <a:off x="2001" y="1809"/>
                  <a:ext cx="468" cy="0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2106" name="Group 58">
                  <a:extLst>
                    <a:ext uri="{FF2B5EF4-FFF2-40B4-BE49-F238E27FC236}">
                      <a16:creationId xmlns:a16="http://schemas.microsoft.com/office/drawing/2014/main" id="{D20AD8E3-ACE8-AA62-A1CB-9B72294EE3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290" y="1756"/>
                  <a:ext cx="128" cy="106"/>
                  <a:chOff x="1918" y="3762"/>
                  <a:chExt cx="128" cy="106"/>
                </a:xfrm>
              </p:grpSpPr>
              <p:sp>
                <p:nvSpPr>
                  <p:cNvPr id="2107" name="Line 59">
                    <a:extLst>
                      <a:ext uri="{FF2B5EF4-FFF2-40B4-BE49-F238E27FC236}">
                        <a16:creationId xmlns:a16="http://schemas.microsoft.com/office/drawing/2014/main" id="{1CB92E2F-735B-2E81-98AC-4DDB68F5BE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982" y="3762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08" name="Line 60">
                    <a:extLst>
                      <a:ext uri="{FF2B5EF4-FFF2-40B4-BE49-F238E27FC236}">
                        <a16:creationId xmlns:a16="http://schemas.microsoft.com/office/drawing/2014/main" id="{4749836B-E78A-9EB5-971D-660B6ABB7A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18" y="3763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109" name="Group 61">
                  <a:extLst>
                    <a:ext uri="{FF2B5EF4-FFF2-40B4-BE49-F238E27FC236}">
                      <a16:creationId xmlns:a16="http://schemas.microsoft.com/office/drawing/2014/main" id="{8614F3E2-7CB0-0C54-49A4-778F073908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990" y="1757"/>
                  <a:ext cx="128" cy="106"/>
                  <a:chOff x="1918" y="3762"/>
                  <a:chExt cx="128" cy="106"/>
                </a:xfrm>
              </p:grpSpPr>
              <p:sp>
                <p:nvSpPr>
                  <p:cNvPr id="2110" name="Line 62">
                    <a:extLst>
                      <a:ext uri="{FF2B5EF4-FFF2-40B4-BE49-F238E27FC236}">
                        <a16:creationId xmlns:a16="http://schemas.microsoft.com/office/drawing/2014/main" id="{C53D1003-5389-6383-550A-7B5FB4CCA4A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982" y="3762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11" name="Line 63">
                    <a:extLst>
                      <a:ext uri="{FF2B5EF4-FFF2-40B4-BE49-F238E27FC236}">
                        <a16:creationId xmlns:a16="http://schemas.microsoft.com/office/drawing/2014/main" id="{1644E387-36A1-E033-DCB2-46040DA104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18" y="3763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112" name="Group 64">
                  <a:extLst>
                    <a:ext uri="{FF2B5EF4-FFF2-40B4-BE49-F238E27FC236}">
                      <a16:creationId xmlns:a16="http://schemas.microsoft.com/office/drawing/2014/main" id="{E354A677-E501-1630-C41E-8D8B0D53CE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62" y="2094"/>
                  <a:ext cx="128" cy="106"/>
                  <a:chOff x="1918" y="3762"/>
                  <a:chExt cx="128" cy="106"/>
                </a:xfrm>
              </p:grpSpPr>
              <p:sp>
                <p:nvSpPr>
                  <p:cNvPr id="2113" name="Line 65">
                    <a:extLst>
                      <a:ext uri="{FF2B5EF4-FFF2-40B4-BE49-F238E27FC236}">
                        <a16:creationId xmlns:a16="http://schemas.microsoft.com/office/drawing/2014/main" id="{3B7475F1-FAB6-CBCD-E87A-FFDE1552D9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982" y="3762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14" name="Line 66">
                    <a:extLst>
                      <a:ext uri="{FF2B5EF4-FFF2-40B4-BE49-F238E27FC236}">
                        <a16:creationId xmlns:a16="http://schemas.microsoft.com/office/drawing/2014/main" id="{EB6515FC-2420-6443-3F6D-FF7F7B2471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18" y="3763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115" name="Group 67">
                  <a:extLst>
                    <a:ext uri="{FF2B5EF4-FFF2-40B4-BE49-F238E27FC236}">
                      <a16:creationId xmlns:a16="http://schemas.microsoft.com/office/drawing/2014/main" id="{550BB6BF-2592-68B8-CED0-DE0295C700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60" y="1584"/>
                  <a:ext cx="128" cy="106"/>
                  <a:chOff x="1918" y="3762"/>
                  <a:chExt cx="128" cy="106"/>
                </a:xfrm>
              </p:grpSpPr>
              <p:sp>
                <p:nvSpPr>
                  <p:cNvPr id="2116" name="Line 68">
                    <a:extLst>
                      <a:ext uri="{FF2B5EF4-FFF2-40B4-BE49-F238E27FC236}">
                        <a16:creationId xmlns:a16="http://schemas.microsoft.com/office/drawing/2014/main" id="{E75FE2F5-C2B7-01DB-5AE1-228109FCED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982" y="3762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17" name="Line 69">
                    <a:extLst>
                      <a:ext uri="{FF2B5EF4-FFF2-40B4-BE49-F238E27FC236}">
                        <a16:creationId xmlns:a16="http://schemas.microsoft.com/office/drawing/2014/main" id="{36631DB4-975C-E1B0-D9DA-3D292E95A3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18" y="3763"/>
                    <a:ext cx="64" cy="10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2118" name="Text Box 70">
                <a:extLst>
                  <a:ext uri="{FF2B5EF4-FFF2-40B4-BE49-F238E27FC236}">
                    <a16:creationId xmlns:a16="http://schemas.microsoft.com/office/drawing/2014/main" id="{88A8688F-FAFE-9A8E-F042-A0A09E4A60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3" y="3084"/>
                <a:ext cx="286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en-US" altLang="en-US" sz="1800" b="1">
                    <a:latin typeface="Arial" panose="020B0604020202020204" pitchFamily="34" charset="0"/>
                  </a:rPr>
                  <a:t>E/R</a:t>
                </a:r>
              </a:p>
            </p:txBody>
          </p:sp>
        </p:grpSp>
      </p:grpSp>
      <p:graphicFrame>
        <p:nvGraphicFramePr>
          <p:cNvPr id="2119" name="Object 71">
            <a:extLst>
              <a:ext uri="{FF2B5EF4-FFF2-40B4-BE49-F238E27FC236}">
                <a16:creationId xmlns:a16="http://schemas.microsoft.com/office/drawing/2014/main" id="{701F8F00-361A-56AD-047C-2F2311E58F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1019175"/>
          <a:ext cx="687388" cy="147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19175"/>
                        <a:ext cx="687388" cy="147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0" name="Object 72">
            <a:extLst>
              <a:ext uri="{FF2B5EF4-FFF2-40B4-BE49-F238E27FC236}">
                <a16:creationId xmlns:a16="http://schemas.microsoft.com/office/drawing/2014/main" id="{8801BB40-F085-C8EA-AE0E-7484F66DED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9163" y="2932113"/>
          <a:ext cx="520700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1295640" imgH="3934080" progId="MS_ClipArt_Gallery.2">
                  <p:embed/>
                </p:oleObj>
              </mc:Choice>
              <mc:Fallback>
                <p:oleObj name="Clip" r:id="rId5" imgW="1295640" imgH="3934080" progId="MS_ClipArt_Gallery.2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163" y="2932113"/>
                        <a:ext cx="520700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21" name="AutoShape 73">
            <a:extLst>
              <a:ext uri="{FF2B5EF4-FFF2-40B4-BE49-F238E27FC236}">
                <a16:creationId xmlns:a16="http://schemas.microsoft.com/office/drawing/2014/main" id="{21C8980F-2ABB-D8E6-0E17-0277F94471B7}"/>
              </a:ext>
            </a:extLst>
          </p:cNvPr>
          <p:cNvSpPr>
            <a:spLocks noChangeArrowheads="1"/>
          </p:cNvSpPr>
          <p:nvPr/>
        </p:nvSpPr>
        <p:spPr bwMode="auto">
          <a:xfrm rot="2454250" flipV="1">
            <a:off x="2192338" y="3186113"/>
            <a:ext cx="952500" cy="949325"/>
          </a:xfrm>
          <a:custGeom>
            <a:avLst/>
            <a:gdLst>
              <a:gd name="G0" fmla="+- -1022241 0 0"/>
              <a:gd name="G1" fmla="+- 11652229 0 0"/>
              <a:gd name="G2" fmla="+- -1022241 0 11652229"/>
              <a:gd name="G3" fmla="+- 10800 0 0"/>
              <a:gd name="G4" fmla="+- 0 0 -1022241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207 0 0"/>
              <a:gd name="G9" fmla="+- 0 0 11652229"/>
              <a:gd name="G10" fmla="+- 7207 0 2700"/>
              <a:gd name="G11" fmla="cos G10 -1022241"/>
              <a:gd name="G12" fmla="sin G10 -1022241"/>
              <a:gd name="G13" fmla="cos 13500 -1022241"/>
              <a:gd name="G14" fmla="sin 13500 -1022241"/>
              <a:gd name="G15" fmla="+- G11 10800 0"/>
              <a:gd name="G16" fmla="+- G12 10800 0"/>
              <a:gd name="G17" fmla="+- G13 10800 0"/>
              <a:gd name="G18" fmla="+- G14 10800 0"/>
              <a:gd name="G19" fmla="*/ 7207 1 2"/>
              <a:gd name="G20" fmla="+- G19 5400 0"/>
              <a:gd name="G21" fmla="cos G20 -1022241"/>
              <a:gd name="G22" fmla="sin G20 -1022241"/>
              <a:gd name="G23" fmla="+- G21 10800 0"/>
              <a:gd name="G24" fmla="+- G12 G23 G22"/>
              <a:gd name="G25" fmla="+- G22 G23 G11"/>
              <a:gd name="G26" fmla="cos 10800 -1022241"/>
              <a:gd name="G27" fmla="sin 10800 -1022241"/>
              <a:gd name="G28" fmla="cos 7207 -1022241"/>
              <a:gd name="G29" fmla="sin 7207 -1022241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652229"/>
              <a:gd name="G36" fmla="sin G34 11652229"/>
              <a:gd name="G37" fmla="+/ 11652229 -1022241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207 G39"/>
              <a:gd name="G43" fmla="sin 720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29 w 21600"/>
              <a:gd name="T5" fmla="*/ 130 h 21600"/>
              <a:gd name="T6" fmla="*/ 1802 w 21600"/>
              <a:gd name="T7" fmla="*/ 11145 h 21600"/>
              <a:gd name="T8" fmla="*/ 9685 w 21600"/>
              <a:gd name="T9" fmla="*/ 3679 h 21600"/>
              <a:gd name="T10" fmla="*/ 23802 w 21600"/>
              <a:gd name="T11" fmla="*/ 7170 h 21600"/>
              <a:gd name="T12" fmla="*/ 20682 w 21600"/>
              <a:gd name="T13" fmla="*/ 12709 h 21600"/>
              <a:gd name="T14" fmla="*/ 15141 w 21600"/>
              <a:gd name="T15" fmla="*/ 958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741" y="8862"/>
                </a:moveTo>
                <a:cubicBezTo>
                  <a:pt x="16871" y="5747"/>
                  <a:pt x="14033" y="3593"/>
                  <a:pt x="10800" y="3593"/>
                </a:cubicBezTo>
                <a:cubicBezTo>
                  <a:pt x="6819" y="3593"/>
                  <a:pt x="3593" y="6819"/>
                  <a:pt x="3593" y="10800"/>
                </a:cubicBezTo>
                <a:cubicBezTo>
                  <a:pt x="3593" y="10892"/>
                  <a:pt x="3594" y="10984"/>
                  <a:pt x="3598" y="11076"/>
                </a:cubicBezTo>
                <a:lnTo>
                  <a:pt x="7" y="11214"/>
                </a:lnTo>
                <a:cubicBezTo>
                  <a:pt x="2" y="11076"/>
                  <a:pt x="0" y="10938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5646" y="0"/>
                  <a:pt x="19899" y="3228"/>
                  <a:pt x="21202" y="7896"/>
                </a:cubicBezTo>
                <a:lnTo>
                  <a:pt x="23802" y="7170"/>
                </a:lnTo>
                <a:lnTo>
                  <a:pt x="20682" y="12709"/>
                </a:lnTo>
                <a:lnTo>
                  <a:pt x="15141" y="9588"/>
                </a:lnTo>
                <a:lnTo>
                  <a:pt x="17741" y="8862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22" name="AutoShape 74">
            <a:extLst>
              <a:ext uri="{FF2B5EF4-FFF2-40B4-BE49-F238E27FC236}">
                <a16:creationId xmlns:a16="http://schemas.microsoft.com/office/drawing/2014/main" id="{6F194274-4429-9CEB-3F94-AC85A37D1897}"/>
              </a:ext>
            </a:extLst>
          </p:cNvPr>
          <p:cNvSpPr>
            <a:spLocks noChangeArrowheads="1"/>
          </p:cNvSpPr>
          <p:nvPr/>
        </p:nvSpPr>
        <p:spPr bwMode="auto">
          <a:xfrm rot="-1357179">
            <a:off x="2362200" y="685800"/>
            <a:ext cx="952500" cy="949325"/>
          </a:xfrm>
          <a:custGeom>
            <a:avLst/>
            <a:gdLst>
              <a:gd name="G0" fmla="+- -1022241 0 0"/>
              <a:gd name="G1" fmla="+- -10673394 0 0"/>
              <a:gd name="G2" fmla="+- -1022241 0 -10673394"/>
              <a:gd name="G3" fmla="+- 10800 0 0"/>
              <a:gd name="G4" fmla="+- 0 0 -1022241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207 0 0"/>
              <a:gd name="G9" fmla="+- 0 0 -10673394"/>
              <a:gd name="G10" fmla="+- 7207 0 2700"/>
              <a:gd name="G11" fmla="cos G10 -1022241"/>
              <a:gd name="G12" fmla="sin G10 -1022241"/>
              <a:gd name="G13" fmla="cos 13500 -1022241"/>
              <a:gd name="G14" fmla="sin 13500 -1022241"/>
              <a:gd name="G15" fmla="+- G11 10800 0"/>
              <a:gd name="G16" fmla="+- G12 10800 0"/>
              <a:gd name="G17" fmla="+- G13 10800 0"/>
              <a:gd name="G18" fmla="+- G14 10800 0"/>
              <a:gd name="G19" fmla="*/ 7207 1 2"/>
              <a:gd name="G20" fmla="+- G19 5400 0"/>
              <a:gd name="G21" fmla="cos G20 -1022241"/>
              <a:gd name="G22" fmla="sin G20 -1022241"/>
              <a:gd name="G23" fmla="+- G21 10800 0"/>
              <a:gd name="G24" fmla="+- G12 G23 G22"/>
              <a:gd name="G25" fmla="+- G22 G23 G11"/>
              <a:gd name="G26" fmla="cos 10800 -1022241"/>
              <a:gd name="G27" fmla="sin 10800 -1022241"/>
              <a:gd name="G28" fmla="cos 7207 -1022241"/>
              <a:gd name="G29" fmla="sin 7207 -1022241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0673394"/>
              <a:gd name="G36" fmla="sin G34 -10673394"/>
              <a:gd name="G37" fmla="+/ -10673394 -1022241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207 G39"/>
              <a:gd name="G43" fmla="sin 720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945 w 21600"/>
              <a:gd name="T5" fmla="*/ 0 h 21600"/>
              <a:gd name="T6" fmla="*/ 2195 w 21600"/>
              <a:gd name="T7" fmla="*/ 8146 h 21600"/>
              <a:gd name="T8" fmla="*/ 10896 w 21600"/>
              <a:gd name="T9" fmla="*/ 3593 h 21600"/>
              <a:gd name="T10" fmla="*/ 23802 w 21600"/>
              <a:gd name="T11" fmla="*/ 7170 h 21600"/>
              <a:gd name="T12" fmla="*/ 20682 w 21600"/>
              <a:gd name="T13" fmla="*/ 12709 h 21600"/>
              <a:gd name="T14" fmla="*/ 15141 w 21600"/>
              <a:gd name="T15" fmla="*/ 958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741" y="8862"/>
                </a:moveTo>
                <a:cubicBezTo>
                  <a:pt x="16871" y="5747"/>
                  <a:pt x="14033" y="3593"/>
                  <a:pt x="10800" y="3593"/>
                </a:cubicBezTo>
                <a:cubicBezTo>
                  <a:pt x="7637" y="3593"/>
                  <a:pt x="4844" y="5654"/>
                  <a:pt x="3912" y="8676"/>
                </a:cubicBezTo>
                <a:lnTo>
                  <a:pt x="479" y="7617"/>
                </a:lnTo>
                <a:cubicBezTo>
                  <a:pt x="1875" y="3089"/>
                  <a:pt x="6061" y="0"/>
                  <a:pt x="10800" y="0"/>
                </a:cubicBezTo>
                <a:cubicBezTo>
                  <a:pt x="15646" y="0"/>
                  <a:pt x="19899" y="3228"/>
                  <a:pt x="21202" y="7896"/>
                </a:cubicBezTo>
                <a:lnTo>
                  <a:pt x="23802" y="7170"/>
                </a:lnTo>
                <a:lnTo>
                  <a:pt x="20682" y="12709"/>
                </a:lnTo>
                <a:lnTo>
                  <a:pt x="15141" y="9588"/>
                </a:lnTo>
                <a:lnTo>
                  <a:pt x="17741" y="8862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23" name="AutoShape 75">
            <a:extLst>
              <a:ext uri="{FF2B5EF4-FFF2-40B4-BE49-F238E27FC236}">
                <a16:creationId xmlns:a16="http://schemas.microsoft.com/office/drawing/2014/main" id="{431A3CBF-8734-DF72-B94D-ACFE9DF45FB4}"/>
              </a:ext>
            </a:extLst>
          </p:cNvPr>
          <p:cNvSpPr>
            <a:spLocks noChangeArrowheads="1"/>
          </p:cNvSpPr>
          <p:nvPr/>
        </p:nvSpPr>
        <p:spPr bwMode="auto">
          <a:xfrm rot="9244001">
            <a:off x="4419600" y="3200400"/>
            <a:ext cx="952500" cy="949325"/>
          </a:xfrm>
          <a:custGeom>
            <a:avLst/>
            <a:gdLst>
              <a:gd name="G0" fmla="+- -1022241 0 0"/>
              <a:gd name="G1" fmla="+- 11652229 0 0"/>
              <a:gd name="G2" fmla="+- -1022241 0 11652229"/>
              <a:gd name="G3" fmla="+- 10800 0 0"/>
              <a:gd name="G4" fmla="+- 0 0 -1022241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207 0 0"/>
              <a:gd name="G9" fmla="+- 0 0 11652229"/>
              <a:gd name="G10" fmla="+- 7207 0 2700"/>
              <a:gd name="G11" fmla="cos G10 -1022241"/>
              <a:gd name="G12" fmla="sin G10 -1022241"/>
              <a:gd name="G13" fmla="cos 13500 -1022241"/>
              <a:gd name="G14" fmla="sin 13500 -1022241"/>
              <a:gd name="G15" fmla="+- G11 10800 0"/>
              <a:gd name="G16" fmla="+- G12 10800 0"/>
              <a:gd name="G17" fmla="+- G13 10800 0"/>
              <a:gd name="G18" fmla="+- G14 10800 0"/>
              <a:gd name="G19" fmla="*/ 7207 1 2"/>
              <a:gd name="G20" fmla="+- G19 5400 0"/>
              <a:gd name="G21" fmla="cos G20 -1022241"/>
              <a:gd name="G22" fmla="sin G20 -1022241"/>
              <a:gd name="G23" fmla="+- G21 10800 0"/>
              <a:gd name="G24" fmla="+- G12 G23 G22"/>
              <a:gd name="G25" fmla="+- G22 G23 G11"/>
              <a:gd name="G26" fmla="cos 10800 -1022241"/>
              <a:gd name="G27" fmla="sin 10800 -1022241"/>
              <a:gd name="G28" fmla="cos 7207 -1022241"/>
              <a:gd name="G29" fmla="sin 7207 -1022241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652229"/>
              <a:gd name="G36" fmla="sin G34 11652229"/>
              <a:gd name="G37" fmla="+/ 11652229 -1022241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207 G39"/>
              <a:gd name="G43" fmla="sin 720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29 w 21600"/>
              <a:gd name="T5" fmla="*/ 130 h 21600"/>
              <a:gd name="T6" fmla="*/ 1802 w 21600"/>
              <a:gd name="T7" fmla="*/ 11145 h 21600"/>
              <a:gd name="T8" fmla="*/ 9685 w 21600"/>
              <a:gd name="T9" fmla="*/ 3679 h 21600"/>
              <a:gd name="T10" fmla="*/ 23802 w 21600"/>
              <a:gd name="T11" fmla="*/ 7170 h 21600"/>
              <a:gd name="T12" fmla="*/ 20682 w 21600"/>
              <a:gd name="T13" fmla="*/ 12709 h 21600"/>
              <a:gd name="T14" fmla="*/ 15141 w 21600"/>
              <a:gd name="T15" fmla="*/ 958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741" y="8862"/>
                </a:moveTo>
                <a:cubicBezTo>
                  <a:pt x="16871" y="5747"/>
                  <a:pt x="14033" y="3593"/>
                  <a:pt x="10800" y="3593"/>
                </a:cubicBezTo>
                <a:cubicBezTo>
                  <a:pt x="6819" y="3593"/>
                  <a:pt x="3593" y="6819"/>
                  <a:pt x="3593" y="10800"/>
                </a:cubicBezTo>
                <a:cubicBezTo>
                  <a:pt x="3593" y="10892"/>
                  <a:pt x="3594" y="10984"/>
                  <a:pt x="3598" y="11076"/>
                </a:cubicBezTo>
                <a:lnTo>
                  <a:pt x="7" y="11214"/>
                </a:lnTo>
                <a:cubicBezTo>
                  <a:pt x="2" y="11076"/>
                  <a:pt x="0" y="10938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5646" y="0"/>
                  <a:pt x="19899" y="3228"/>
                  <a:pt x="21202" y="7896"/>
                </a:cubicBezTo>
                <a:lnTo>
                  <a:pt x="23802" y="7170"/>
                </a:lnTo>
                <a:lnTo>
                  <a:pt x="20682" y="12709"/>
                </a:lnTo>
                <a:lnTo>
                  <a:pt x="15141" y="9588"/>
                </a:lnTo>
                <a:lnTo>
                  <a:pt x="17741" y="8862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24" name="AutoShape 76">
            <a:extLst>
              <a:ext uri="{FF2B5EF4-FFF2-40B4-BE49-F238E27FC236}">
                <a16:creationId xmlns:a16="http://schemas.microsoft.com/office/drawing/2014/main" id="{25E4D50F-0440-2237-1076-5615A3E08760}"/>
              </a:ext>
            </a:extLst>
          </p:cNvPr>
          <p:cNvSpPr>
            <a:spLocks noChangeArrowheads="1"/>
          </p:cNvSpPr>
          <p:nvPr/>
        </p:nvSpPr>
        <p:spPr bwMode="auto">
          <a:xfrm rot="1691071">
            <a:off x="4519613" y="1004888"/>
            <a:ext cx="952500" cy="949325"/>
          </a:xfrm>
          <a:custGeom>
            <a:avLst/>
            <a:gdLst>
              <a:gd name="G0" fmla="+- -1022241 0 0"/>
              <a:gd name="G1" fmla="+- 11652229 0 0"/>
              <a:gd name="G2" fmla="+- -1022241 0 11652229"/>
              <a:gd name="G3" fmla="+- 10800 0 0"/>
              <a:gd name="G4" fmla="+- 0 0 -1022241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207 0 0"/>
              <a:gd name="G9" fmla="+- 0 0 11652229"/>
              <a:gd name="G10" fmla="+- 7207 0 2700"/>
              <a:gd name="G11" fmla="cos G10 -1022241"/>
              <a:gd name="G12" fmla="sin G10 -1022241"/>
              <a:gd name="G13" fmla="cos 13500 -1022241"/>
              <a:gd name="G14" fmla="sin 13500 -1022241"/>
              <a:gd name="G15" fmla="+- G11 10800 0"/>
              <a:gd name="G16" fmla="+- G12 10800 0"/>
              <a:gd name="G17" fmla="+- G13 10800 0"/>
              <a:gd name="G18" fmla="+- G14 10800 0"/>
              <a:gd name="G19" fmla="*/ 7207 1 2"/>
              <a:gd name="G20" fmla="+- G19 5400 0"/>
              <a:gd name="G21" fmla="cos G20 -1022241"/>
              <a:gd name="G22" fmla="sin G20 -1022241"/>
              <a:gd name="G23" fmla="+- G21 10800 0"/>
              <a:gd name="G24" fmla="+- G12 G23 G22"/>
              <a:gd name="G25" fmla="+- G22 G23 G11"/>
              <a:gd name="G26" fmla="cos 10800 -1022241"/>
              <a:gd name="G27" fmla="sin 10800 -1022241"/>
              <a:gd name="G28" fmla="cos 7207 -1022241"/>
              <a:gd name="G29" fmla="sin 7207 -1022241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652229"/>
              <a:gd name="G36" fmla="sin G34 11652229"/>
              <a:gd name="G37" fmla="+/ 11652229 -1022241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207 G39"/>
              <a:gd name="G43" fmla="sin 720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29 w 21600"/>
              <a:gd name="T5" fmla="*/ 130 h 21600"/>
              <a:gd name="T6" fmla="*/ 1802 w 21600"/>
              <a:gd name="T7" fmla="*/ 11145 h 21600"/>
              <a:gd name="T8" fmla="*/ 9685 w 21600"/>
              <a:gd name="T9" fmla="*/ 3679 h 21600"/>
              <a:gd name="T10" fmla="*/ 23802 w 21600"/>
              <a:gd name="T11" fmla="*/ 7170 h 21600"/>
              <a:gd name="T12" fmla="*/ 20682 w 21600"/>
              <a:gd name="T13" fmla="*/ 12709 h 21600"/>
              <a:gd name="T14" fmla="*/ 15141 w 21600"/>
              <a:gd name="T15" fmla="*/ 958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741" y="8862"/>
                </a:moveTo>
                <a:cubicBezTo>
                  <a:pt x="16871" y="5747"/>
                  <a:pt x="14033" y="3593"/>
                  <a:pt x="10800" y="3593"/>
                </a:cubicBezTo>
                <a:cubicBezTo>
                  <a:pt x="6819" y="3593"/>
                  <a:pt x="3593" y="6819"/>
                  <a:pt x="3593" y="10800"/>
                </a:cubicBezTo>
                <a:cubicBezTo>
                  <a:pt x="3593" y="10892"/>
                  <a:pt x="3594" y="10984"/>
                  <a:pt x="3598" y="11076"/>
                </a:cubicBezTo>
                <a:lnTo>
                  <a:pt x="7" y="11214"/>
                </a:lnTo>
                <a:cubicBezTo>
                  <a:pt x="2" y="11076"/>
                  <a:pt x="0" y="10938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5646" y="0"/>
                  <a:pt x="19899" y="3228"/>
                  <a:pt x="21202" y="7896"/>
                </a:cubicBezTo>
                <a:lnTo>
                  <a:pt x="23802" y="7170"/>
                </a:lnTo>
                <a:lnTo>
                  <a:pt x="20682" y="12709"/>
                </a:lnTo>
                <a:lnTo>
                  <a:pt x="15141" y="9588"/>
                </a:lnTo>
                <a:lnTo>
                  <a:pt x="17741" y="8862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25" name="AutoShape 77">
            <a:extLst>
              <a:ext uri="{FF2B5EF4-FFF2-40B4-BE49-F238E27FC236}">
                <a16:creationId xmlns:a16="http://schemas.microsoft.com/office/drawing/2014/main" id="{7A96D4B6-8427-8348-4AE0-6A3EC09E564C}"/>
              </a:ext>
            </a:extLst>
          </p:cNvPr>
          <p:cNvSpPr>
            <a:spLocks noChangeArrowheads="1"/>
          </p:cNvSpPr>
          <p:nvPr/>
        </p:nvSpPr>
        <p:spPr bwMode="auto">
          <a:xfrm rot="1216202">
            <a:off x="1352550" y="2112963"/>
            <a:ext cx="520700" cy="354012"/>
          </a:xfrm>
          <a:prstGeom prst="leftRightArrow">
            <a:avLst>
              <a:gd name="adj1" fmla="val 50000"/>
              <a:gd name="adj2" fmla="val 29417"/>
            </a:avLst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26" name="AutoShape 78">
            <a:extLst>
              <a:ext uri="{FF2B5EF4-FFF2-40B4-BE49-F238E27FC236}">
                <a16:creationId xmlns:a16="http://schemas.microsoft.com/office/drawing/2014/main" id="{3436D008-115C-A90B-1537-A824E61D12FD}"/>
              </a:ext>
            </a:extLst>
          </p:cNvPr>
          <p:cNvSpPr>
            <a:spLocks noChangeArrowheads="1"/>
          </p:cNvSpPr>
          <p:nvPr/>
        </p:nvSpPr>
        <p:spPr bwMode="auto">
          <a:xfrm rot="-1583443">
            <a:off x="1520825" y="3067050"/>
            <a:ext cx="520700" cy="354013"/>
          </a:xfrm>
          <a:prstGeom prst="leftRightArrow">
            <a:avLst>
              <a:gd name="adj1" fmla="val 50000"/>
              <a:gd name="adj2" fmla="val 29417"/>
            </a:avLst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27" name="Text Box 79">
            <a:extLst>
              <a:ext uri="{FF2B5EF4-FFF2-40B4-BE49-F238E27FC236}">
                <a16:creationId xmlns:a16="http://schemas.microsoft.com/office/drawing/2014/main" id="{8B2EC18D-7E1C-4102-B31F-18E353A6E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267200"/>
            <a:ext cx="4159250" cy="215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Check that all parts match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&amp; everything is included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Validate that stakeholders are happy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(customer, user, developer)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Where are the major risks?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Quality product = meeting the spec?</a:t>
            </a:r>
          </a:p>
        </p:txBody>
      </p:sp>
      <p:sp>
        <p:nvSpPr>
          <p:cNvPr id="2128" name="Rectangle 80">
            <a:extLst>
              <a:ext uri="{FF2B5EF4-FFF2-40B4-BE49-F238E27FC236}">
                <a16:creationId xmlns:a16="http://schemas.microsoft.com/office/drawing/2014/main" id="{A263413B-339D-6235-FE13-877A013FE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extLst>
              <a:ext uri="{FF2B5EF4-FFF2-40B4-BE49-F238E27FC236}">
                <a16:creationId xmlns:a16="http://schemas.microsoft.com/office/drawing/2014/main" id="{55DFF092-B1CA-1F9D-7BAB-542B3511F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9.1    Quality criteria for a specification</a:t>
            </a: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B7EFB709-07ED-E8F4-22DF-07698913B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776288"/>
            <a:ext cx="5726112" cy="56245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90000" bIns="90000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Classic: A good requirement spec is: 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Correct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Each requirement reflects a need.</a:t>
            </a:r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Complete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All necessary requirements included.</a:t>
            </a:r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Unambiguous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All parties agree on meaning.</a:t>
            </a:r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Consistent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All parts match, e.g. E/R and event list.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Ranked for importance and stability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Priority and expected changes per requirement.</a:t>
            </a:r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Modifiable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Easy to change, maintaining consistency.</a:t>
            </a:r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Verifiable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Possible to see whether requirement is met.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Traceable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</a:t>
            </a:r>
            <a:r>
              <a:rPr lang="en-US" altLang="en-US" sz="1600">
                <a:latin typeface="Arial" panose="020B0604020202020204" pitchFamily="34" charset="0"/>
              </a:rPr>
              <a:t>To goals/purposes, to design/code.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b="1">
                <a:latin typeface="Arial" panose="020B0604020202020204" pitchFamily="34" charset="0"/>
              </a:rPr>
              <a:t>Additional: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Traceable from goals to requirements.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Understandable by customer and developer.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244BBC7D-9B23-4F4A-81FD-073E595D9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6019800"/>
            <a:ext cx="2590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</a:t>
            </a:r>
          </a:p>
          <a:p>
            <a:r>
              <a:rPr lang="en-GB" altLang="en-US" sz="1200" noProof="1"/>
              <a:t>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26D42787-D801-3DD8-1BB3-57C42030C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9.2A    Contents check</a:t>
            </a: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6C979A3D-7880-2986-E005-50FC68A62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38200"/>
            <a:ext cx="6019800" cy="50577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90000" rIns="144000" bIns="90000">
            <a:spAutoFit/>
          </a:bodyPr>
          <a:lstStyle>
            <a:lvl1pPr marL="285750" indent="-28575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Does the spec contain: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Customer, sponsor, background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Business goals + evidence of tracing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Data requirements</a:t>
            </a:r>
          </a:p>
          <a:p>
            <a:pPr>
              <a:lnSpc>
                <a:spcPct val="11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		(database, i/o formats, comm.state, initialize)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System boundaries &amp; interfaces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Domain-level reqs (events &amp; tasks)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Product-level reqs (events &amp; features)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Design-level reqs (prototype or comm. protocol)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Specification of non-trivial functions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Stress cases &amp; special events &amp; task failures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Quality reqs (performance, usability, security . . .)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Other deliverables (documentation, training . . .)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Glossary (definition of domain terms . . .)</a:t>
            </a:r>
          </a:p>
        </p:txBody>
      </p:sp>
      <p:sp>
        <p:nvSpPr>
          <p:cNvPr id="17412" name="Line 4">
            <a:extLst>
              <a:ext uri="{FF2B5EF4-FFF2-40B4-BE49-F238E27FC236}">
                <a16:creationId xmlns:a16="http://schemas.microsoft.com/office/drawing/2014/main" id="{32CF2CB3-755D-078C-E1E4-1FC9DBAF3B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017713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3" name="Line 5">
            <a:extLst>
              <a:ext uri="{FF2B5EF4-FFF2-40B4-BE49-F238E27FC236}">
                <a16:creationId xmlns:a16="http://schemas.microsoft.com/office/drawing/2014/main" id="{B6CC85D9-0E44-6085-0789-4828D820FB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741613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4" name="Line 6">
            <a:extLst>
              <a:ext uri="{FF2B5EF4-FFF2-40B4-BE49-F238E27FC236}">
                <a16:creationId xmlns:a16="http://schemas.microsoft.com/office/drawing/2014/main" id="{188D3548-121F-5320-2456-9E596DA8A5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665663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5" name="Line 7">
            <a:extLst>
              <a:ext uri="{FF2B5EF4-FFF2-40B4-BE49-F238E27FC236}">
                <a16:creationId xmlns:a16="http://schemas.microsoft.com/office/drawing/2014/main" id="{0002BA18-ADF1-96E8-5F7E-181B9E79E9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141913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E83D4EEA-1F27-4D1F-B47F-970E84943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0B690514-FD8B-8673-7FA6-6EB9D4435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9.2B    Structure check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770C3694-2A62-5B9E-4A5E-CDCD5A261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38200"/>
            <a:ext cx="5378450" cy="3298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0000" bIns="90000">
            <a:spAutoFit/>
          </a:bodyPr>
          <a:lstStyle>
            <a:lvl1pPr marL="190500" indent="-19050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Does the spec contain: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Number or Id for each requirement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Verifiable requirements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Purpose of each requirement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Examples of ways to meet requirement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Plain-text explanation of diagrams, etc.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Importance and stability for each requirement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Cross refs rather than duplicate information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Index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An electronic version	</a:t>
            </a: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BDE3DFB3-2A24-278E-31F7-671B839D8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5C195BD0-1D16-CAB2-4B1F-D1105E518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9.2C    Consistency checks</a:t>
            </a:r>
          </a:p>
        </p:txBody>
      </p:sp>
      <p:sp>
        <p:nvSpPr>
          <p:cNvPr id="19460" name="Freeform 4">
            <a:extLst>
              <a:ext uri="{FF2B5EF4-FFF2-40B4-BE49-F238E27FC236}">
                <a16:creationId xmlns:a16="http://schemas.microsoft.com/office/drawing/2014/main" id="{77F62E1F-7641-8EFD-A891-8296530EF968}"/>
              </a:ext>
            </a:extLst>
          </p:cNvPr>
          <p:cNvSpPr>
            <a:spLocks/>
          </p:cNvSpPr>
          <p:nvPr/>
        </p:nvSpPr>
        <p:spPr bwMode="auto">
          <a:xfrm>
            <a:off x="2482850" y="1392238"/>
            <a:ext cx="487363" cy="614362"/>
          </a:xfrm>
          <a:custGeom>
            <a:avLst/>
            <a:gdLst>
              <a:gd name="T0" fmla="*/ 0 w 1104"/>
              <a:gd name="T1" fmla="*/ 1152 h 1392"/>
              <a:gd name="T2" fmla="*/ 0 w 1104"/>
              <a:gd name="T3" fmla="*/ 0 h 1392"/>
              <a:gd name="T4" fmla="*/ 1104 w 1104"/>
              <a:gd name="T5" fmla="*/ 0 h 1392"/>
              <a:gd name="T6" fmla="*/ 1104 w 1104"/>
              <a:gd name="T7" fmla="*/ 1200 h 1392"/>
              <a:gd name="T8" fmla="*/ 0 w 1104"/>
              <a:gd name="T9" fmla="*/ 115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1392">
                <a:moveTo>
                  <a:pt x="0" y="1152"/>
                </a:moveTo>
                <a:cubicBezTo>
                  <a:pt x="0" y="576"/>
                  <a:pt x="0" y="0"/>
                  <a:pt x="0" y="0"/>
                </a:cubicBezTo>
                <a:lnTo>
                  <a:pt x="1104" y="0"/>
                </a:lnTo>
                <a:cubicBezTo>
                  <a:pt x="1104" y="0"/>
                  <a:pt x="1104" y="600"/>
                  <a:pt x="1104" y="1200"/>
                </a:cubicBezTo>
                <a:cubicBezTo>
                  <a:pt x="780" y="1032"/>
                  <a:pt x="468" y="1392"/>
                  <a:pt x="0" y="1152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1" name="Freeform 5">
            <a:extLst>
              <a:ext uri="{FF2B5EF4-FFF2-40B4-BE49-F238E27FC236}">
                <a16:creationId xmlns:a16="http://schemas.microsoft.com/office/drawing/2014/main" id="{5CC699B9-A5BC-C962-5B13-0BB0DEF97D68}"/>
              </a:ext>
            </a:extLst>
          </p:cNvPr>
          <p:cNvSpPr>
            <a:spLocks/>
          </p:cNvSpPr>
          <p:nvPr/>
        </p:nvSpPr>
        <p:spPr bwMode="auto">
          <a:xfrm>
            <a:off x="2441575" y="1428750"/>
            <a:ext cx="485775" cy="612775"/>
          </a:xfrm>
          <a:custGeom>
            <a:avLst/>
            <a:gdLst>
              <a:gd name="T0" fmla="*/ 0 w 1104"/>
              <a:gd name="T1" fmla="*/ 1152 h 1392"/>
              <a:gd name="T2" fmla="*/ 0 w 1104"/>
              <a:gd name="T3" fmla="*/ 0 h 1392"/>
              <a:gd name="T4" fmla="*/ 1104 w 1104"/>
              <a:gd name="T5" fmla="*/ 0 h 1392"/>
              <a:gd name="T6" fmla="*/ 1104 w 1104"/>
              <a:gd name="T7" fmla="*/ 1200 h 1392"/>
              <a:gd name="T8" fmla="*/ 0 w 1104"/>
              <a:gd name="T9" fmla="*/ 115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1392">
                <a:moveTo>
                  <a:pt x="0" y="1152"/>
                </a:moveTo>
                <a:cubicBezTo>
                  <a:pt x="0" y="576"/>
                  <a:pt x="0" y="0"/>
                  <a:pt x="0" y="0"/>
                </a:cubicBezTo>
                <a:lnTo>
                  <a:pt x="1104" y="0"/>
                </a:lnTo>
                <a:cubicBezTo>
                  <a:pt x="1104" y="0"/>
                  <a:pt x="1104" y="600"/>
                  <a:pt x="1104" y="1200"/>
                </a:cubicBezTo>
                <a:cubicBezTo>
                  <a:pt x="780" y="1032"/>
                  <a:pt x="468" y="1392"/>
                  <a:pt x="0" y="1152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2" name="Freeform 6">
            <a:extLst>
              <a:ext uri="{FF2B5EF4-FFF2-40B4-BE49-F238E27FC236}">
                <a16:creationId xmlns:a16="http://schemas.microsoft.com/office/drawing/2014/main" id="{45546195-19A7-4968-D134-AA739FBE9A9F}"/>
              </a:ext>
            </a:extLst>
          </p:cNvPr>
          <p:cNvSpPr>
            <a:spLocks/>
          </p:cNvSpPr>
          <p:nvPr/>
        </p:nvSpPr>
        <p:spPr bwMode="auto">
          <a:xfrm>
            <a:off x="1468438" y="1366838"/>
            <a:ext cx="866775" cy="1089025"/>
          </a:xfrm>
          <a:custGeom>
            <a:avLst/>
            <a:gdLst>
              <a:gd name="T0" fmla="*/ 0 w 1968"/>
              <a:gd name="T1" fmla="*/ 2160 h 2472"/>
              <a:gd name="T2" fmla="*/ 0 w 1968"/>
              <a:gd name="T3" fmla="*/ 0 h 2472"/>
              <a:gd name="T4" fmla="*/ 1968 w 1968"/>
              <a:gd name="T5" fmla="*/ 0 h 2472"/>
              <a:gd name="T6" fmla="*/ 1968 w 1968"/>
              <a:gd name="T7" fmla="*/ 2208 h 2472"/>
              <a:gd name="T8" fmla="*/ 0 w 1968"/>
              <a:gd name="T9" fmla="*/ 216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2472">
                <a:moveTo>
                  <a:pt x="0" y="2160"/>
                </a:moveTo>
                <a:cubicBezTo>
                  <a:pt x="0" y="1080"/>
                  <a:pt x="0" y="0"/>
                  <a:pt x="0" y="0"/>
                </a:cubicBezTo>
                <a:lnTo>
                  <a:pt x="1968" y="0"/>
                </a:lnTo>
                <a:cubicBezTo>
                  <a:pt x="1968" y="0"/>
                  <a:pt x="1968" y="1104"/>
                  <a:pt x="1968" y="2208"/>
                </a:cubicBezTo>
                <a:cubicBezTo>
                  <a:pt x="1260" y="2028"/>
                  <a:pt x="768" y="2472"/>
                  <a:pt x="0" y="2160"/>
                </a:cubicBez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FC005623-8C0D-3483-8784-9911276CA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25" y="2216150"/>
            <a:ext cx="585788" cy="3746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9464" name="Freeform 8">
            <a:extLst>
              <a:ext uri="{FF2B5EF4-FFF2-40B4-BE49-F238E27FC236}">
                <a16:creationId xmlns:a16="http://schemas.microsoft.com/office/drawing/2014/main" id="{D8AE987F-2FF4-470C-C73B-55F65EB924AF}"/>
              </a:ext>
            </a:extLst>
          </p:cNvPr>
          <p:cNvSpPr>
            <a:spLocks/>
          </p:cNvSpPr>
          <p:nvPr/>
        </p:nvSpPr>
        <p:spPr bwMode="auto">
          <a:xfrm>
            <a:off x="1427163" y="1403350"/>
            <a:ext cx="866775" cy="1089025"/>
          </a:xfrm>
          <a:custGeom>
            <a:avLst/>
            <a:gdLst>
              <a:gd name="T0" fmla="*/ 0 w 1968"/>
              <a:gd name="T1" fmla="*/ 2160 h 2472"/>
              <a:gd name="T2" fmla="*/ 0 w 1968"/>
              <a:gd name="T3" fmla="*/ 0 h 2472"/>
              <a:gd name="T4" fmla="*/ 1968 w 1968"/>
              <a:gd name="T5" fmla="*/ 0 h 2472"/>
              <a:gd name="T6" fmla="*/ 1968 w 1968"/>
              <a:gd name="T7" fmla="*/ 2208 h 2472"/>
              <a:gd name="T8" fmla="*/ 0 w 1968"/>
              <a:gd name="T9" fmla="*/ 216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2472">
                <a:moveTo>
                  <a:pt x="0" y="2160"/>
                </a:moveTo>
                <a:cubicBezTo>
                  <a:pt x="0" y="1080"/>
                  <a:pt x="0" y="0"/>
                  <a:pt x="0" y="0"/>
                </a:cubicBezTo>
                <a:lnTo>
                  <a:pt x="1968" y="0"/>
                </a:lnTo>
                <a:cubicBezTo>
                  <a:pt x="1968" y="0"/>
                  <a:pt x="1968" y="1104"/>
                  <a:pt x="1968" y="2208"/>
                </a:cubicBezTo>
                <a:cubicBezTo>
                  <a:pt x="1260" y="2028"/>
                  <a:pt x="768" y="2472"/>
                  <a:pt x="0" y="2160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5" name="Freeform 9">
            <a:extLst>
              <a:ext uri="{FF2B5EF4-FFF2-40B4-BE49-F238E27FC236}">
                <a16:creationId xmlns:a16="http://schemas.microsoft.com/office/drawing/2014/main" id="{231888DB-346F-28C1-0270-0EA25FB5A7E4}"/>
              </a:ext>
            </a:extLst>
          </p:cNvPr>
          <p:cNvSpPr>
            <a:spLocks/>
          </p:cNvSpPr>
          <p:nvPr/>
        </p:nvSpPr>
        <p:spPr bwMode="auto">
          <a:xfrm>
            <a:off x="2398713" y="1473200"/>
            <a:ext cx="485775" cy="612775"/>
          </a:xfrm>
          <a:custGeom>
            <a:avLst/>
            <a:gdLst>
              <a:gd name="T0" fmla="*/ 0 w 1104"/>
              <a:gd name="T1" fmla="*/ 1152 h 1392"/>
              <a:gd name="T2" fmla="*/ 0 w 1104"/>
              <a:gd name="T3" fmla="*/ 0 h 1392"/>
              <a:gd name="T4" fmla="*/ 1104 w 1104"/>
              <a:gd name="T5" fmla="*/ 0 h 1392"/>
              <a:gd name="T6" fmla="*/ 1104 w 1104"/>
              <a:gd name="T7" fmla="*/ 1200 h 1392"/>
              <a:gd name="T8" fmla="*/ 0 w 1104"/>
              <a:gd name="T9" fmla="*/ 115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1392">
                <a:moveTo>
                  <a:pt x="0" y="1152"/>
                </a:moveTo>
                <a:cubicBezTo>
                  <a:pt x="0" y="576"/>
                  <a:pt x="0" y="0"/>
                  <a:pt x="0" y="0"/>
                </a:cubicBezTo>
                <a:lnTo>
                  <a:pt x="1104" y="0"/>
                </a:lnTo>
                <a:cubicBezTo>
                  <a:pt x="1104" y="0"/>
                  <a:pt x="1104" y="600"/>
                  <a:pt x="1104" y="1200"/>
                </a:cubicBezTo>
                <a:cubicBezTo>
                  <a:pt x="780" y="1032"/>
                  <a:pt x="468" y="1392"/>
                  <a:pt x="0" y="1152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6" name="Freeform 10">
            <a:extLst>
              <a:ext uri="{FF2B5EF4-FFF2-40B4-BE49-F238E27FC236}">
                <a16:creationId xmlns:a16="http://schemas.microsoft.com/office/drawing/2014/main" id="{7DD36EE4-FFB1-E5F0-03CD-5B13AD653709}"/>
              </a:ext>
            </a:extLst>
          </p:cNvPr>
          <p:cNvSpPr>
            <a:spLocks/>
          </p:cNvSpPr>
          <p:nvPr/>
        </p:nvSpPr>
        <p:spPr bwMode="auto">
          <a:xfrm>
            <a:off x="1384300" y="1447800"/>
            <a:ext cx="866775" cy="1089025"/>
          </a:xfrm>
          <a:custGeom>
            <a:avLst/>
            <a:gdLst>
              <a:gd name="T0" fmla="*/ 0 w 1968"/>
              <a:gd name="T1" fmla="*/ 2160 h 2472"/>
              <a:gd name="T2" fmla="*/ 0 w 1968"/>
              <a:gd name="T3" fmla="*/ 0 h 2472"/>
              <a:gd name="T4" fmla="*/ 1968 w 1968"/>
              <a:gd name="T5" fmla="*/ 0 h 2472"/>
              <a:gd name="T6" fmla="*/ 1968 w 1968"/>
              <a:gd name="T7" fmla="*/ 2208 h 2472"/>
              <a:gd name="T8" fmla="*/ 0 w 1968"/>
              <a:gd name="T9" fmla="*/ 216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2472">
                <a:moveTo>
                  <a:pt x="0" y="2160"/>
                </a:moveTo>
                <a:cubicBezTo>
                  <a:pt x="0" y="1080"/>
                  <a:pt x="0" y="0"/>
                  <a:pt x="0" y="0"/>
                </a:cubicBezTo>
                <a:lnTo>
                  <a:pt x="1968" y="0"/>
                </a:lnTo>
                <a:cubicBezTo>
                  <a:pt x="1968" y="0"/>
                  <a:pt x="1968" y="1104"/>
                  <a:pt x="1968" y="2208"/>
                </a:cubicBezTo>
                <a:cubicBezTo>
                  <a:pt x="1260" y="2028"/>
                  <a:pt x="768" y="2472"/>
                  <a:pt x="0" y="2160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7" name="Line 11">
            <a:extLst>
              <a:ext uri="{FF2B5EF4-FFF2-40B4-BE49-F238E27FC236}">
                <a16:creationId xmlns:a16="http://schemas.microsoft.com/office/drawing/2014/main" id="{44DFB10D-697B-5AFF-FCA6-D185E8913FA1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4300" y="1892300"/>
            <a:ext cx="866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8" name="Text Box 12">
            <a:extLst>
              <a:ext uri="{FF2B5EF4-FFF2-40B4-BE49-F238E27FC236}">
                <a16:creationId xmlns:a16="http://schemas.microsoft.com/office/drawing/2014/main" id="{0DC717AA-6F35-E8B9-5358-0739F1AD6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1763" y="1463675"/>
            <a:ext cx="84296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latin typeface="Arial" panose="020B0604020202020204" pitchFamily="34" charset="0"/>
              </a:rPr>
              <a:t>Guest</a:t>
            </a:r>
          </a:p>
        </p:txBody>
      </p:sp>
      <p:sp>
        <p:nvSpPr>
          <p:cNvPr id="19469" name="Rectangle 13">
            <a:extLst>
              <a:ext uri="{FF2B5EF4-FFF2-40B4-BE49-F238E27FC236}">
                <a16:creationId xmlns:a16="http://schemas.microsoft.com/office/drawing/2014/main" id="{381072C6-9F10-17C7-969D-9FFCFF2B8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8563" y="887413"/>
            <a:ext cx="1970087" cy="17668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0" name="Text Box 14">
            <a:extLst>
              <a:ext uri="{FF2B5EF4-FFF2-40B4-BE49-F238E27FC236}">
                <a16:creationId xmlns:a16="http://schemas.microsoft.com/office/drawing/2014/main" id="{90658606-0A13-AE1F-D2B0-662157EFE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8400" y="3430588"/>
            <a:ext cx="1089025" cy="13049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800" b="1">
                <a:latin typeface="Arial" panose="020B0604020202020204" pitchFamily="34" charset="0"/>
              </a:rPr>
              <a:t>Event list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1.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2.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. . .</a:t>
            </a:r>
          </a:p>
        </p:txBody>
      </p:sp>
      <p:sp>
        <p:nvSpPr>
          <p:cNvPr id="19471" name="AutoShape 15">
            <a:extLst>
              <a:ext uri="{FF2B5EF4-FFF2-40B4-BE49-F238E27FC236}">
                <a16:creationId xmlns:a16="http://schemas.microsoft.com/office/drawing/2014/main" id="{17723BC4-D212-B370-765E-012CAC741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238" y="1219200"/>
            <a:ext cx="1246187" cy="1317625"/>
          </a:xfrm>
          <a:prstGeom prst="flowChartMultidocumen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Tasks</a:t>
            </a:r>
          </a:p>
        </p:txBody>
      </p:sp>
      <p:sp>
        <p:nvSpPr>
          <p:cNvPr id="19472" name="Rectangle 16">
            <a:extLst>
              <a:ext uri="{FF2B5EF4-FFF2-40B4-BE49-F238E27FC236}">
                <a16:creationId xmlns:a16="http://schemas.microsoft.com/office/drawing/2014/main" id="{C3B9208D-21C1-C5ED-D5A1-21B339B02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8438" y="3649663"/>
            <a:ext cx="1700212" cy="10858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19473" name="Group 17">
            <a:extLst>
              <a:ext uri="{FF2B5EF4-FFF2-40B4-BE49-F238E27FC236}">
                <a16:creationId xmlns:a16="http://schemas.microsoft.com/office/drawing/2014/main" id="{12D54AF7-EFFE-3A7A-DF7B-664FDB57D06B}"/>
              </a:ext>
            </a:extLst>
          </p:cNvPr>
          <p:cNvGrpSpPr>
            <a:grpSpLocks/>
          </p:cNvGrpSpPr>
          <p:nvPr/>
        </p:nvGrpSpPr>
        <p:grpSpPr bwMode="auto">
          <a:xfrm>
            <a:off x="1582738" y="3843338"/>
            <a:ext cx="1335087" cy="720725"/>
            <a:chOff x="442" y="1171"/>
            <a:chExt cx="2612" cy="1411"/>
          </a:xfrm>
        </p:grpSpPr>
        <p:sp>
          <p:nvSpPr>
            <p:cNvPr id="19474" name="Rectangle 18">
              <a:extLst>
                <a:ext uri="{FF2B5EF4-FFF2-40B4-BE49-F238E27FC236}">
                  <a16:creationId xmlns:a16="http://schemas.microsoft.com/office/drawing/2014/main" id="{7E6B4850-4351-22AE-BE3C-C8DCE8A0C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" y="1171"/>
              <a:ext cx="567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19475" name="Rectangle 19">
              <a:extLst>
                <a:ext uri="{FF2B5EF4-FFF2-40B4-BE49-F238E27FC236}">
                  <a16:creationId xmlns:a16="http://schemas.microsoft.com/office/drawing/2014/main" id="{2C8F1920-1C8F-5F3D-8BBC-E1A21DEA1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" y="1690"/>
              <a:ext cx="567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19476" name="Rectangle 20">
              <a:extLst>
                <a:ext uri="{FF2B5EF4-FFF2-40B4-BE49-F238E27FC236}">
                  <a16:creationId xmlns:a16="http://schemas.microsoft.com/office/drawing/2014/main" id="{47501328-F8C0-EFB6-5E97-3A876CBDA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" y="2200"/>
              <a:ext cx="567" cy="38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/>
            <a:p>
              <a:pPr algn="ctr"/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19477" name="Rectangle 21">
              <a:extLst>
                <a:ext uri="{FF2B5EF4-FFF2-40B4-BE49-F238E27FC236}">
                  <a16:creationId xmlns:a16="http://schemas.microsoft.com/office/drawing/2014/main" id="{21CA8742-62DF-CA69-C931-D1A69A8B2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6" y="1690"/>
              <a:ext cx="576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19478" name="Rectangle 22">
              <a:extLst>
                <a:ext uri="{FF2B5EF4-FFF2-40B4-BE49-F238E27FC236}">
                  <a16:creationId xmlns:a16="http://schemas.microsoft.com/office/drawing/2014/main" id="{948E9420-4365-9248-FFC6-192B2DF13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8" y="1604"/>
              <a:ext cx="576" cy="41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endParaRPr lang="en-US" altLang="en-US" sz="1800" b="1">
                <a:latin typeface="Arial" panose="020B0604020202020204" pitchFamily="34" charset="0"/>
              </a:endParaRPr>
            </a:p>
          </p:txBody>
        </p:sp>
        <p:cxnSp>
          <p:nvCxnSpPr>
            <p:cNvPr id="19479" name="AutoShape 23">
              <a:extLst>
                <a:ext uri="{FF2B5EF4-FFF2-40B4-BE49-F238E27FC236}">
                  <a16:creationId xmlns:a16="http://schemas.microsoft.com/office/drawing/2014/main" id="{C5B1A3C7-05D3-EFE0-FDD0-4E87E1D33F91}"/>
                </a:ext>
              </a:extLst>
            </p:cNvPr>
            <p:cNvCxnSpPr>
              <a:cxnSpLocks noChangeShapeType="1"/>
              <a:stCxn id="19474" idx="2"/>
              <a:endCxn id="19475" idx="0"/>
            </p:cNvCxnSpPr>
            <p:nvPr/>
          </p:nvCxnSpPr>
          <p:spPr bwMode="auto">
            <a:xfrm>
              <a:off x="726" y="1418"/>
              <a:ext cx="0" cy="263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480" name="AutoShape 24">
              <a:extLst>
                <a:ext uri="{FF2B5EF4-FFF2-40B4-BE49-F238E27FC236}">
                  <a16:creationId xmlns:a16="http://schemas.microsoft.com/office/drawing/2014/main" id="{142B0420-FF65-4A96-AE1F-CF56F8BF93D7}"/>
                </a:ext>
              </a:extLst>
            </p:cNvPr>
            <p:cNvCxnSpPr>
              <a:cxnSpLocks noChangeShapeType="1"/>
              <a:stCxn id="19475" idx="2"/>
              <a:endCxn id="19476" idx="0"/>
            </p:cNvCxnSpPr>
            <p:nvPr/>
          </p:nvCxnSpPr>
          <p:spPr bwMode="auto">
            <a:xfrm>
              <a:off x="726" y="1937"/>
              <a:ext cx="0" cy="25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481" name="Line 25">
              <a:extLst>
                <a:ext uri="{FF2B5EF4-FFF2-40B4-BE49-F238E27FC236}">
                  <a16:creationId xmlns:a16="http://schemas.microsoft.com/office/drawing/2014/main" id="{D57B111B-FD90-D774-9061-1A239DE2E0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" y="1814"/>
              <a:ext cx="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cxnSp>
          <p:nvCxnSpPr>
            <p:cNvPr id="19482" name="AutoShape 26">
              <a:extLst>
                <a:ext uri="{FF2B5EF4-FFF2-40B4-BE49-F238E27FC236}">
                  <a16:creationId xmlns:a16="http://schemas.microsoft.com/office/drawing/2014/main" id="{190DB990-6429-B12A-BC28-7AEC816964F4}"/>
                </a:ext>
              </a:extLst>
            </p:cNvPr>
            <p:cNvCxnSpPr>
              <a:cxnSpLocks noChangeShapeType="1"/>
              <a:stCxn id="19475" idx="3"/>
              <a:endCxn id="19477" idx="1"/>
            </p:cNvCxnSpPr>
            <p:nvPr/>
          </p:nvCxnSpPr>
          <p:spPr bwMode="auto">
            <a:xfrm>
              <a:off x="1018" y="1809"/>
              <a:ext cx="389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483" name="AutoShape 27">
              <a:extLst>
                <a:ext uri="{FF2B5EF4-FFF2-40B4-BE49-F238E27FC236}">
                  <a16:creationId xmlns:a16="http://schemas.microsoft.com/office/drawing/2014/main" id="{79541C79-3503-587F-D77A-4679661308D5}"/>
                </a:ext>
              </a:extLst>
            </p:cNvPr>
            <p:cNvCxnSpPr>
              <a:cxnSpLocks noChangeShapeType="1"/>
              <a:stCxn id="19477" idx="3"/>
              <a:endCxn id="19478" idx="1"/>
            </p:cNvCxnSpPr>
            <p:nvPr/>
          </p:nvCxnSpPr>
          <p:spPr bwMode="auto">
            <a:xfrm>
              <a:off x="2001" y="1809"/>
              <a:ext cx="46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484" name="Group 28">
              <a:extLst>
                <a:ext uri="{FF2B5EF4-FFF2-40B4-BE49-F238E27FC236}">
                  <a16:creationId xmlns:a16="http://schemas.microsoft.com/office/drawing/2014/main" id="{391C7F87-05A2-2643-B1C4-58DD5AAAC11F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290" y="1756"/>
              <a:ext cx="128" cy="106"/>
              <a:chOff x="1918" y="3762"/>
              <a:chExt cx="128" cy="106"/>
            </a:xfrm>
          </p:grpSpPr>
          <p:sp>
            <p:nvSpPr>
              <p:cNvPr id="19485" name="Line 29">
                <a:extLst>
                  <a:ext uri="{FF2B5EF4-FFF2-40B4-BE49-F238E27FC236}">
                    <a16:creationId xmlns:a16="http://schemas.microsoft.com/office/drawing/2014/main" id="{20052938-68ED-E48A-307A-4B07342C1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9486" name="Line 30">
                <a:extLst>
                  <a:ext uri="{FF2B5EF4-FFF2-40B4-BE49-F238E27FC236}">
                    <a16:creationId xmlns:a16="http://schemas.microsoft.com/office/drawing/2014/main" id="{D1D43A4C-2715-39F9-1A8D-F612D0C3C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19487" name="Group 31">
              <a:extLst>
                <a:ext uri="{FF2B5EF4-FFF2-40B4-BE49-F238E27FC236}">
                  <a16:creationId xmlns:a16="http://schemas.microsoft.com/office/drawing/2014/main" id="{A210A692-3E42-237E-F4A8-1D8BE798536E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990" y="1757"/>
              <a:ext cx="128" cy="106"/>
              <a:chOff x="1918" y="3762"/>
              <a:chExt cx="128" cy="106"/>
            </a:xfrm>
          </p:grpSpPr>
          <p:sp>
            <p:nvSpPr>
              <p:cNvPr id="19488" name="Line 32">
                <a:extLst>
                  <a:ext uri="{FF2B5EF4-FFF2-40B4-BE49-F238E27FC236}">
                    <a16:creationId xmlns:a16="http://schemas.microsoft.com/office/drawing/2014/main" id="{01404505-FDB2-3D79-C5D0-743B78C0D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9489" name="Line 33">
                <a:extLst>
                  <a:ext uri="{FF2B5EF4-FFF2-40B4-BE49-F238E27FC236}">
                    <a16:creationId xmlns:a16="http://schemas.microsoft.com/office/drawing/2014/main" id="{1CB675E5-F6C9-B0D6-D066-41B48E91B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19490" name="Group 34">
              <a:extLst>
                <a:ext uri="{FF2B5EF4-FFF2-40B4-BE49-F238E27FC236}">
                  <a16:creationId xmlns:a16="http://schemas.microsoft.com/office/drawing/2014/main" id="{333A5C2B-6286-422D-EF09-9DFAA08D81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2" y="2094"/>
              <a:ext cx="128" cy="106"/>
              <a:chOff x="1918" y="3762"/>
              <a:chExt cx="128" cy="106"/>
            </a:xfrm>
          </p:grpSpPr>
          <p:sp>
            <p:nvSpPr>
              <p:cNvPr id="19491" name="Line 35">
                <a:extLst>
                  <a:ext uri="{FF2B5EF4-FFF2-40B4-BE49-F238E27FC236}">
                    <a16:creationId xmlns:a16="http://schemas.microsoft.com/office/drawing/2014/main" id="{FF48EC0C-0581-6CBF-6F65-8A37789E77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9492" name="Line 36">
                <a:extLst>
                  <a:ext uri="{FF2B5EF4-FFF2-40B4-BE49-F238E27FC236}">
                    <a16:creationId xmlns:a16="http://schemas.microsoft.com/office/drawing/2014/main" id="{22CDF971-57A2-4F98-D644-ED6B0811EE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19493" name="Group 37">
              <a:extLst>
                <a:ext uri="{FF2B5EF4-FFF2-40B4-BE49-F238E27FC236}">
                  <a16:creationId xmlns:a16="http://schemas.microsoft.com/office/drawing/2014/main" id="{0D2E37BD-3187-5FEB-4B65-41C7B28625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" y="1584"/>
              <a:ext cx="128" cy="106"/>
              <a:chOff x="1918" y="3762"/>
              <a:chExt cx="128" cy="106"/>
            </a:xfrm>
          </p:grpSpPr>
          <p:sp>
            <p:nvSpPr>
              <p:cNvPr id="19494" name="Line 38">
                <a:extLst>
                  <a:ext uri="{FF2B5EF4-FFF2-40B4-BE49-F238E27FC236}">
                    <a16:creationId xmlns:a16="http://schemas.microsoft.com/office/drawing/2014/main" id="{8AD7FFF3-934A-B261-36B0-6E51C74681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9495" name="Line 39">
                <a:extLst>
                  <a:ext uri="{FF2B5EF4-FFF2-40B4-BE49-F238E27FC236}">
                    <a16:creationId xmlns:a16="http://schemas.microsoft.com/office/drawing/2014/main" id="{C38CC2DB-9329-FA6F-A0B2-270BD3BB62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</p:grpSp>
      <p:sp>
        <p:nvSpPr>
          <p:cNvPr id="19496" name="Text Box 40">
            <a:extLst>
              <a:ext uri="{FF2B5EF4-FFF2-40B4-BE49-F238E27FC236}">
                <a16:creationId xmlns:a16="http://schemas.microsoft.com/office/drawing/2014/main" id="{1DE06532-38CD-C9E5-3ABC-F95E93432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4688" y="3706813"/>
            <a:ext cx="11906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E/R model</a:t>
            </a:r>
          </a:p>
        </p:txBody>
      </p:sp>
      <p:sp>
        <p:nvSpPr>
          <p:cNvPr id="19497" name="Text Box 41">
            <a:extLst>
              <a:ext uri="{FF2B5EF4-FFF2-40B4-BE49-F238E27FC236}">
                <a16:creationId xmlns:a16="http://schemas.microsoft.com/office/drawing/2014/main" id="{DE8F5B86-B649-7135-1081-59D086EF5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5105400"/>
            <a:ext cx="1662113" cy="12287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800" b="1">
                <a:latin typeface="Arial" panose="020B0604020202020204" pitchFamily="34" charset="0"/>
              </a:rPr>
              <a:t>Function list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1.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2.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. . .</a:t>
            </a:r>
          </a:p>
        </p:txBody>
      </p:sp>
      <p:sp>
        <p:nvSpPr>
          <p:cNvPr id="19498" name="Line 42">
            <a:extLst>
              <a:ext uri="{FF2B5EF4-FFF2-40B4-BE49-F238E27FC236}">
                <a16:creationId xmlns:a16="http://schemas.microsoft.com/office/drawing/2014/main" id="{1D5F1C40-8097-5624-3C4D-8CEF5F7735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8650" y="2460625"/>
            <a:ext cx="1652588" cy="13827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9" name="Line 43">
            <a:extLst>
              <a:ext uri="{FF2B5EF4-FFF2-40B4-BE49-F238E27FC236}">
                <a16:creationId xmlns:a16="http://schemas.microsoft.com/office/drawing/2014/main" id="{E8C35073-1AE9-D40A-36B4-1795869F79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8650" y="4103688"/>
            <a:ext cx="1652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0" name="Line 44">
            <a:extLst>
              <a:ext uri="{FF2B5EF4-FFF2-40B4-BE49-F238E27FC236}">
                <a16:creationId xmlns:a16="http://schemas.microsoft.com/office/drawing/2014/main" id="{E289B567-7598-2482-639F-737140BB3E2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4165600"/>
            <a:ext cx="10668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1" name="Line 45">
            <a:extLst>
              <a:ext uri="{FF2B5EF4-FFF2-40B4-BE49-F238E27FC236}">
                <a16:creationId xmlns:a16="http://schemas.microsoft.com/office/drawing/2014/main" id="{49B85C4E-304B-EC9E-CD3D-32CE3C036B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44725" y="2654300"/>
            <a:ext cx="6350" cy="995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2" name="Line 46">
            <a:extLst>
              <a:ext uri="{FF2B5EF4-FFF2-40B4-BE49-F238E27FC236}">
                <a16:creationId xmlns:a16="http://schemas.microsoft.com/office/drawing/2014/main" id="{EBACF92C-8748-6B30-45EF-8238E275D08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8650" y="2027238"/>
            <a:ext cx="1652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3" name="Text Box 47">
            <a:extLst>
              <a:ext uri="{FF2B5EF4-FFF2-40B4-BE49-F238E27FC236}">
                <a16:creationId xmlns:a16="http://schemas.microsoft.com/office/drawing/2014/main" id="{1B4C5FFA-752C-74C0-8472-8361D4E77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9338" y="4100513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CRUD</a:t>
            </a:r>
          </a:p>
        </p:txBody>
      </p:sp>
      <p:sp>
        <p:nvSpPr>
          <p:cNvPr id="19504" name="Text Box 48">
            <a:extLst>
              <a:ext uri="{FF2B5EF4-FFF2-40B4-BE49-F238E27FC236}">
                <a16:creationId xmlns:a16="http://schemas.microsoft.com/office/drawing/2014/main" id="{FBB02C75-6C5F-5BB1-0328-E6C64C12126C}"/>
              </a:ext>
            </a:extLst>
          </p:cNvPr>
          <p:cNvSpPr txBox="1">
            <a:spLocks noChangeArrowheads="1"/>
          </p:cNvSpPr>
          <p:nvPr/>
        </p:nvSpPr>
        <p:spPr bwMode="auto">
          <a:xfrm rot="-2296720">
            <a:off x="3824288" y="3063875"/>
            <a:ext cx="844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CRUD</a:t>
            </a:r>
          </a:p>
        </p:txBody>
      </p:sp>
      <p:sp>
        <p:nvSpPr>
          <p:cNvPr id="19505" name="Text Box 49">
            <a:extLst>
              <a:ext uri="{FF2B5EF4-FFF2-40B4-BE49-F238E27FC236}">
                <a16:creationId xmlns:a16="http://schemas.microsoft.com/office/drawing/2014/main" id="{416038C8-4050-FB7C-FBC4-593531CA8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4006850"/>
            <a:ext cx="831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Event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check</a:t>
            </a:r>
          </a:p>
        </p:txBody>
      </p:sp>
      <p:sp>
        <p:nvSpPr>
          <p:cNvPr id="19506" name="Text Box 50">
            <a:extLst>
              <a:ext uri="{FF2B5EF4-FFF2-40B4-BE49-F238E27FC236}">
                <a16:creationId xmlns:a16="http://schemas.microsoft.com/office/drawing/2014/main" id="{12B8E703-5DD7-A04D-9F3E-7C70D8F0B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2641600"/>
            <a:ext cx="831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Event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check</a:t>
            </a:r>
          </a:p>
        </p:txBody>
      </p:sp>
      <p:sp>
        <p:nvSpPr>
          <p:cNvPr id="19507" name="Line 51">
            <a:extLst>
              <a:ext uri="{FF2B5EF4-FFF2-40B4-BE49-F238E27FC236}">
                <a16:creationId xmlns:a16="http://schemas.microsoft.com/office/drawing/2014/main" id="{E608945A-404F-7C94-FB97-D3F6F98047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5900" y="2536825"/>
            <a:ext cx="0" cy="893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8" name="Text Box 52">
            <a:extLst>
              <a:ext uri="{FF2B5EF4-FFF2-40B4-BE49-F238E27FC236}">
                <a16:creationId xmlns:a16="http://schemas.microsoft.com/office/drawing/2014/main" id="{9F959724-42A8-9F7F-6FFB-365B473F9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8688" y="1639888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Support?</a:t>
            </a:r>
          </a:p>
        </p:txBody>
      </p:sp>
      <p:sp>
        <p:nvSpPr>
          <p:cNvPr id="19509" name="Text Box 53">
            <a:extLst>
              <a:ext uri="{FF2B5EF4-FFF2-40B4-BE49-F238E27FC236}">
                <a16:creationId xmlns:a16="http://schemas.microsoft.com/office/drawing/2014/main" id="{72E0E880-32FB-D02F-9783-0C8BAA6EE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563" y="2768600"/>
            <a:ext cx="971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GB" altLang="en-US" sz="1800" b="1" noProof="1">
                <a:latin typeface="Arial" panose="020B0604020202020204" pitchFamily="34" charset="0"/>
              </a:rPr>
              <a:t>Data</a:t>
            </a:r>
          </a:p>
          <a:p>
            <a:pPr algn="r"/>
            <a:r>
              <a:rPr lang="en-GB" altLang="en-US" sz="1800" b="1" noProof="1">
                <a:latin typeface="Arial" panose="020B0604020202020204" pitchFamily="34" charset="0"/>
              </a:rPr>
              <a:t>exists?</a:t>
            </a:r>
          </a:p>
        </p:txBody>
      </p:sp>
      <p:sp>
        <p:nvSpPr>
          <p:cNvPr id="19510" name="Text Box 54">
            <a:extLst>
              <a:ext uri="{FF2B5EF4-FFF2-40B4-BE49-F238E27FC236}">
                <a16:creationId xmlns:a16="http://schemas.microsoft.com/office/drawing/2014/main" id="{C038B858-8C6E-6885-4B64-950BA6A55DDA}"/>
              </a:ext>
            </a:extLst>
          </p:cNvPr>
          <p:cNvSpPr txBox="1">
            <a:spLocks noChangeArrowheads="1"/>
          </p:cNvSpPr>
          <p:nvPr/>
        </p:nvSpPr>
        <p:spPr bwMode="auto">
          <a:xfrm rot="-2352142">
            <a:off x="3219450" y="2711450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Data exists?</a:t>
            </a:r>
          </a:p>
        </p:txBody>
      </p:sp>
      <p:sp>
        <p:nvSpPr>
          <p:cNvPr id="19511" name="Text Box 55">
            <a:extLst>
              <a:ext uri="{FF2B5EF4-FFF2-40B4-BE49-F238E27FC236}">
                <a16:creationId xmlns:a16="http://schemas.microsoft.com/office/drawing/2014/main" id="{E0D5447B-05C0-987F-6DE1-9E645F035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950913"/>
            <a:ext cx="192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Virtual windows</a:t>
            </a:r>
          </a:p>
        </p:txBody>
      </p:sp>
      <p:sp>
        <p:nvSpPr>
          <p:cNvPr id="19512" name="Rectangle 56">
            <a:extLst>
              <a:ext uri="{FF2B5EF4-FFF2-40B4-BE49-F238E27FC236}">
                <a16:creationId xmlns:a16="http://schemas.microsoft.com/office/drawing/2014/main" id="{923A1603-2A16-E47C-5CB2-BEFEFE824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extLst>
              <a:ext uri="{FF2B5EF4-FFF2-40B4-BE49-F238E27FC236}">
                <a16:creationId xmlns:a16="http://schemas.microsoft.com/office/drawing/2014/main" id="{58F1DD2C-0039-29AB-EFD6-3ABC684A8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25" y="2513013"/>
            <a:ext cx="5565775" cy="30670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Book	C  U  O	C    	         O	    U  O		</a:t>
            </a:r>
          </a:p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CheckinBooked	  RU	    U  O	         O	    U  O	</a:t>
            </a:r>
          </a:p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CheckinNonbkd	C  U  O	C  	         O	    U  O</a:t>
            </a:r>
          </a:p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Checkout	    U	    U  O	  R	    U	</a:t>
            </a:r>
          </a:p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ChangeRoom	  R	  R	         O	    U  O</a:t>
            </a:r>
          </a:p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RecordService			         O		C	  R        </a:t>
            </a:r>
          </a:p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PriceChange			C  UDO			C  UDO</a:t>
            </a:r>
          </a:p>
          <a:p>
            <a:pPr>
              <a:lnSpc>
                <a:spcPct val="150000"/>
              </a:lnSpc>
            </a:pPr>
            <a:r>
              <a:rPr lang="en-US" altLang="en-US" sz="1600" b="1">
                <a:latin typeface="Arial Narrow" panose="020B0606020202030204" pitchFamily="34" charset="0"/>
              </a:rPr>
              <a:t>Missing?	      D	  D		C?UD?	    UD</a:t>
            </a:r>
          </a:p>
        </p:txBody>
      </p:sp>
      <p:sp>
        <p:nvSpPr>
          <p:cNvPr id="20483" name="Text Box 3">
            <a:extLst>
              <a:ext uri="{FF2B5EF4-FFF2-40B4-BE49-F238E27FC236}">
                <a16:creationId xmlns:a16="http://schemas.microsoft.com/office/drawing/2014/main" id="{0B72E58A-075E-FFD3-EF45-0971D3570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9.2D    CRUD matrix</a:t>
            </a:r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170D7936-67EC-474F-EB3A-758F29F92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5" y="762000"/>
            <a:ext cx="4568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Create, Read, Update, Delete + Overview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F987F0F5-02B5-06D7-B724-13EC8E2A7A5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564731" y="-793"/>
            <a:ext cx="1292225" cy="373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 Narrow" panose="020B0606020202030204" pitchFamily="34" charset="0"/>
              </a:rPr>
              <a:t>Guest</a:t>
            </a:r>
          </a:p>
          <a:p>
            <a:pPr>
              <a:spcBef>
                <a:spcPct val="145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Stay</a:t>
            </a:r>
          </a:p>
          <a:p>
            <a:pPr>
              <a:spcBef>
                <a:spcPct val="145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Room</a:t>
            </a:r>
          </a:p>
          <a:p>
            <a:pPr>
              <a:spcBef>
                <a:spcPct val="145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RoomState</a:t>
            </a:r>
          </a:p>
          <a:p>
            <a:pPr>
              <a:spcBef>
                <a:spcPct val="145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Service</a:t>
            </a:r>
          </a:p>
          <a:p>
            <a:pPr>
              <a:spcBef>
                <a:spcPct val="145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ServiceType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21A908FD-08B3-3BC6-0B94-F436FC201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1219200"/>
            <a:ext cx="5565775" cy="43608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7" name="Line 7">
            <a:extLst>
              <a:ext uri="{FF2B5EF4-FFF2-40B4-BE49-F238E27FC236}">
                <a16:creationId xmlns:a16="http://schemas.microsoft.com/office/drawing/2014/main" id="{4B0D9D05-D8ED-0118-23F4-8A50626C4F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3288" y="1219200"/>
            <a:ext cx="0" cy="4360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8" name="Line 8">
            <a:extLst>
              <a:ext uri="{FF2B5EF4-FFF2-40B4-BE49-F238E27FC236}">
                <a16:creationId xmlns:a16="http://schemas.microsoft.com/office/drawing/2014/main" id="{6FB7F84C-1B25-4EB4-AEB3-CEAE8D546F39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8450" y="1219200"/>
            <a:ext cx="0" cy="4360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9" name="Line 9">
            <a:extLst>
              <a:ext uri="{FF2B5EF4-FFF2-40B4-BE49-F238E27FC236}">
                <a16:creationId xmlns:a16="http://schemas.microsoft.com/office/drawing/2014/main" id="{701A3849-7908-3550-E51D-D7EB5A00B0B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5200" y="1219200"/>
            <a:ext cx="0" cy="4360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0" name="Line 10">
            <a:extLst>
              <a:ext uri="{FF2B5EF4-FFF2-40B4-BE49-F238E27FC236}">
                <a16:creationId xmlns:a16="http://schemas.microsoft.com/office/drawing/2014/main" id="{F4EE48DE-C9A0-2EB3-76CC-579E20ACD7C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1950" y="1219200"/>
            <a:ext cx="0" cy="4360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1" name="Line 11">
            <a:extLst>
              <a:ext uri="{FF2B5EF4-FFF2-40B4-BE49-F238E27FC236}">
                <a16:creationId xmlns:a16="http://schemas.microsoft.com/office/drawing/2014/main" id="{6F1729E4-0F7E-2161-F3AA-5FAEC7A364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8700" y="1219200"/>
            <a:ext cx="0" cy="4360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2" name="Line 12">
            <a:extLst>
              <a:ext uri="{FF2B5EF4-FFF2-40B4-BE49-F238E27FC236}">
                <a16:creationId xmlns:a16="http://schemas.microsoft.com/office/drawing/2014/main" id="{43CD7B3C-520D-079C-4833-632AC9415E4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5450" y="1219200"/>
            <a:ext cx="0" cy="4360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3" name="Line 13">
            <a:extLst>
              <a:ext uri="{FF2B5EF4-FFF2-40B4-BE49-F238E27FC236}">
                <a16:creationId xmlns:a16="http://schemas.microsoft.com/office/drawing/2014/main" id="{23375192-53DB-87F6-8BED-C75F928C00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2970213"/>
            <a:ext cx="5565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4" name="Line 14">
            <a:extLst>
              <a:ext uri="{FF2B5EF4-FFF2-40B4-BE49-F238E27FC236}">
                <a16:creationId xmlns:a16="http://schemas.microsoft.com/office/drawing/2014/main" id="{D23530C9-3607-C03E-4265-79ED86C360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3341688"/>
            <a:ext cx="5565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5" name="Line 15">
            <a:extLst>
              <a:ext uri="{FF2B5EF4-FFF2-40B4-BE49-F238E27FC236}">
                <a16:creationId xmlns:a16="http://schemas.microsoft.com/office/drawing/2014/main" id="{B79A54B1-E539-38B4-4A71-D09B6B14BD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3713163"/>
            <a:ext cx="5565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6" name="Line 16">
            <a:extLst>
              <a:ext uri="{FF2B5EF4-FFF2-40B4-BE49-F238E27FC236}">
                <a16:creationId xmlns:a16="http://schemas.microsoft.com/office/drawing/2014/main" id="{DE95BE16-6008-E416-E44E-F06F0748513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4084638"/>
            <a:ext cx="5565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7" name="Line 17">
            <a:extLst>
              <a:ext uri="{FF2B5EF4-FFF2-40B4-BE49-F238E27FC236}">
                <a16:creationId xmlns:a16="http://schemas.microsoft.com/office/drawing/2014/main" id="{0EE3AE14-C2E1-E39E-D2AD-8FEF68D87B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4456113"/>
            <a:ext cx="5565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8" name="Line 18">
            <a:extLst>
              <a:ext uri="{FF2B5EF4-FFF2-40B4-BE49-F238E27FC236}">
                <a16:creationId xmlns:a16="http://schemas.microsoft.com/office/drawing/2014/main" id="{A121F610-DD7B-8FAA-23D8-F367BA8B2B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4827588"/>
            <a:ext cx="5565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9" name="Line 19">
            <a:extLst>
              <a:ext uri="{FF2B5EF4-FFF2-40B4-BE49-F238E27FC236}">
                <a16:creationId xmlns:a16="http://schemas.microsoft.com/office/drawing/2014/main" id="{07B4EE52-E257-5027-326C-9D8E6D4439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5199063"/>
            <a:ext cx="5565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0" name="Line 20">
            <a:extLst>
              <a:ext uri="{FF2B5EF4-FFF2-40B4-BE49-F238E27FC236}">
                <a16:creationId xmlns:a16="http://schemas.microsoft.com/office/drawing/2014/main" id="{EA50968B-EDEE-D17D-C2B1-978E29E4378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625" y="1219200"/>
            <a:ext cx="1490663" cy="1292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1" name="Text Box 21">
            <a:extLst>
              <a:ext uri="{FF2B5EF4-FFF2-40B4-BE49-F238E27FC236}">
                <a16:creationId xmlns:a16="http://schemas.microsoft.com/office/drawing/2014/main" id="{8E4497F9-F607-FBCC-337E-5E6D4DEEA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1254125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Entity</a:t>
            </a:r>
          </a:p>
        </p:txBody>
      </p:sp>
      <p:sp>
        <p:nvSpPr>
          <p:cNvPr id="20502" name="Text Box 22">
            <a:extLst>
              <a:ext uri="{FF2B5EF4-FFF2-40B4-BE49-F238E27FC236}">
                <a16:creationId xmlns:a16="http://schemas.microsoft.com/office/drawing/2014/main" id="{EE6A80D4-FB3E-F898-20F6-D82C7B659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75" y="2087563"/>
            <a:ext cx="70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Task</a:t>
            </a:r>
          </a:p>
        </p:txBody>
      </p:sp>
      <p:sp>
        <p:nvSpPr>
          <p:cNvPr id="20503" name="Rectangle 23">
            <a:extLst>
              <a:ext uri="{FF2B5EF4-FFF2-40B4-BE49-F238E27FC236}">
                <a16:creationId xmlns:a16="http://schemas.microsoft.com/office/drawing/2014/main" id="{0783F5D5-3F40-4228-6657-011FB144E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extLst>
              <a:ext uri="{FF2B5EF4-FFF2-40B4-BE49-F238E27FC236}">
                <a16:creationId xmlns:a16="http://schemas.microsoft.com/office/drawing/2014/main" id="{5F708F92-8A69-D999-E081-B3921541A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9.3    Checks against surroundings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F80C085E-FC37-7D81-B44C-D450FCB27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863" y="850900"/>
            <a:ext cx="3589337" cy="4635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810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en-US" b="1">
                <a:latin typeface="Arial" panose="020B0604020202020204" pitchFamily="34" charset="0"/>
              </a:rPr>
              <a:t>Reviews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Review: 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Developers and customer review all parts.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Goal-means analysis: 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Goals and critical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issues covered?</a:t>
            </a:r>
          </a:p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	Requirements justified?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Risk assessment: 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Customer assesses his risk.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Developers assess their risk.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High-risk areas improved.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96CC50D1-A789-6C1F-CA57-235DB77A3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838200"/>
            <a:ext cx="4038600" cy="464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810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en-US" b="1">
                <a:latin typeface="Arial" panose="020B0604020202020204" pitchFamily="34" charset="0"/>
              </a:rPr>
              <a:t>Tests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Simulation and walk-through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Follow task descriptions. Correct? Supported?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Prototype test (experiment with prototypes):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Requirements meaningful and realistic? </a:t>
            </a:r>
          </a:p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	Prototype used as requirement?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Pilot test (install and operate parts of system):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Cost/benefit?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Requirements meaningful and realistic?</a:t>
            </a:r>
            <a:r>
              <a:rPr lang="en-US" altLang="en-US" sz="1800" b="1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1509" name="AutoShape 5">
            <a:extLst>
              <a:ext uri="{FF2B5EF4-FFF2-40B4-BE49-F238E27FC236}">
                <a16:creationId xmlns:a16="http://schemas.microsoft.com/office/drawing/2014/main" id="{FEB448E2-E6AB-8A80-7128-E57977ECB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0" y="2790825"/>
            <a:ext cx="1435100" cy="714375"/>
          </a:xfrm>
          <a:prstGeom prst="wedgeRoundRectCallout">
            <a:avLst>
              <a:gd name="adj1" fmla="val -77324"/>
              <a:gd name="adj2" fmla="val -15311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Just before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signing?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DF355320-1AFD-C9A2-D583-3EAD2A473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18DA0985-0124-00EB-120B-676744BC9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9.4(A)    Check list at work</a:t>
            </a:r>
          </a:p>
        </p:txBody>
      </p:sp>
      <p:pic>
        <p:nvPicPr>
          <p:cNvPr id="22531" name="Picture 3">
            <a:extLst>
              <a:ext uri="{FF2B5EF4-FFF2-40B4-BE49-F238E27FC236}">
                <a16:creationId xmlns:a16="http://schemas.microsoft.com/office/drawing/2014/main" id="{91A27947-1065-B8F0-1354-8F4CCEB09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8785225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Rectangle 4">
            <a:extLst>
              <a:ext uri="{FF2B5EF4-FFF2-40B4-BE49-F238E27FC236}">
                <a16:creationId xmlns:a16="http://schemas.microsoft.com/office/drawing/2014/main" id="{CCB7A846-61BE-9394-BF49-CF8CBA37D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778</Words>
  <Application>Microsoft Office PowerPoint</Application>
  <PresentationFormat>On-screen Show (4:3)</PresentationFormat>
  <Paragraphs>162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Arial</vt:lpstr>
      <vt:lpstr>Arial Narrow</vt:lpstr>
      <vt:lpstr>Default Design</vt:lpstr>
      <vt:lpstr>Microsoft Clip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8</cp:revision>
  <cp:lastPrinted>2002-02-22T02:19:03Z</cp:lastPrinted>
  <dcterms:created xsi:type="dcterms:W3CDTF">2002-02-19T10:53:20Z</dcterms:created>
  <dcterms:modified xsi:type="dcterms:W3CDTF">2023-01-25T18:29:18Z</dcterms:modified>
</cp:coreProperties>
</file>