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78" r:id="rId2"/>
    <p:sldId id="256" r:id="rId3"/>
    <p:sldId id="268" r:id="rId4"/>
    <p:sldId id="269" r:id="rId5"/>
    <p:sldId id="270" r:id="rId6"/>
    <p:sldId id="276" r:id="rId7"/>
    <p:sldId id="277" r:id="rId8"/>
    <p:sldId id="272" r:id="rId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3984">
          <p15:clr>
            <a:srgbClr val="A4A3A4"/>
          </p15:clr>
        </p15:guide>
        <p15:guide id="2" orient="horz" pos="528">
          <p15:clr>
            <a:srgbClr val="A4A3A4"/>
          </p15:clr>
        </p15:guide>
        <p15:guide id="3" orient="horz" pos="2448">
          <p15:clr>
            <a:srgbClr val="A4A3A4"/>
          </p15:clr>
        </p15:guide>
        <p15:guide id="4" pos="432">
          <p15:clr>
            <a:srgbClr val="A4A3A4"/>
          </p15:clr>
        </p15:guide>
        <p15:guide id="5" pos="3984">
          <p15:clr>
            <a:srgbClr val="A4A3A4"/>
          </p15:clr>
        </p15:guide>
        <p15:guide id="6" pos="211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4" d="100"/>
          <a:sy n="84" d="100"/>
        </p:scale>
        <p:origin x="1020" y="84"/>
      </p:cViewPr>
      <p:guideLst>
        <p:guide orient="horz" pos="3984"/>
        <p:guide orient="horz" pos="528"/>
        <p:guide orient="horz" pos="2448"/>
        <p:guide pos="432"/>
        <p:guide pos="3984"/>
        <p:guide pos="21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5" d="100"/>
          <a:sy n="55" d="100"/>
        </p:scale>
        <p:origin x="-17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C32465B-8165-40D3-F57D-CAAD82E63A3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a:lvl1pPr>
          </a:lstStyle>
          <a:p>
            <a:endParaRPr lang="en-GB" altLang="en-US"/>
          </a:p>
        </p:txBody>
      </p:sp>
      <p:sp>
        <p:nvSpPr>
          <p:cNvPr id="7171" name="Rectangle 3">
            <a:extLst>
              <a:ext uri="{FF2B5EF4-FFF2-40B4-BE49-F238E27FC236}">
                <a16:creationId xmlns:a16="http://schemas.microsoft.com/office/drawing/2014/main" id="{4098DEDE-D5F5-20D1-7910-C6DB45338BD9}"/>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noProof="1"/>
            </a:lvl1pPr>
          </a:lstStyle>
          <a:p>
            <a:endParaRPr lang="en-US" altLang="en-US"/>
          </a:p>
        </p:txBody>
      </p:sp>
      <p:sp>
        <p:nvSpPr>
          <p:cNvPr id="7172" name="Rectangle 4">
            <a:extLst>
              <a:ext uri="{FF2B5EF4-FFF2-40B4-BE49-F238E27FC236}">
                <a16:creationId xmlns:a16="http://schemas.microsoft.com/office/drawing/2014/main" id="{8D5A9B3B-06D3-234D-3E3F-3E8881D43574}"/>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a:extLst>
              <a:ext uri="{FF2B5EF4-FFF2-40B4-BE49-F238E27FC236}">
                <a16:creationId xmlns:a16="http://schemas.microsoft.com/office/drawing/2014/main" id="{DF23B874-7C05-D8EC-9C8F-3B0FC8169FF3}"/>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1"/>
              <a:t>Click to edit Master text styles</a:t>
            </a:r>
          </a:p>
          <a:p>
            <a:pPr lvl="1"/>
            <a:r>
              <a:rPr lang="en-GB" altLang="en-US" noProof="1"/>
              <a:t>Second level</a:t>
            </a:r>
          </a:p>
          <a:p>
            <a:pPr lvl="2"/>
            <a:r>
              <a:rPr lang="en-GB" altLang="en-US" noProof="1"/>
              <a:t>Third level</a:t>
            </a:r>
          </a:p>
          <a:p>
            <a:pPr lvl="3"/>
            <a:r>
              <a:rPr lang="en-GB" altLang="en-US" noProof="1"/>
              <a:t>Fourth level</a:t>
            </a:r>
          </a:p>
          <a:p>
            <a:pPr lvl="4"/>
            <a:r>
              <a:rPr lang="en-GB" altLang="en-US" noProof="1"/>
              <a:t>Fifth level</a:t>
            </a:r>
          </a:p>
        </p:txBody>
      </p:sp>
      <p:sp>
        <p:nvSpPr>
          <p:cNvPr id="7174" name="Rectangle 6">
            <a:extLst>
              <a:ext uri="{FF2B5EF4-FFF2-40B4-BE49-F238E27FC236}">
                <a16:creationId xmlns:a16="http://schemas.microsoft.com/office/drawing/2014/main" id="{B4E5263F-E67F-14AE-4505-AE190B2D617B}"/>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noProof="1"/>
            </a:lvl1pPr>
          </a:lstStyle>
          <a:p>
            <a:endParaRPr lang="en-GB" altLang="en-US"/>
          </a:p>
        </p:txBody>
      </p:sp>
      <p:sp>
        <p:nvSpPr>
          <p:cNvPr id="7175" name="Rectangle 7">
            <a:extLst>
              <a:ext uri="{FF2B5EF4-FFF2-40B4-BE49-F238E27FC236}">
                <a16:creationId xmlns:a16="http://schemas.microsoft.com/office/drawing/2014/main" id="{0BC07CCE-F583-2A70-FEAD-FD77CBC72218}"/>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noProof="1"/>
            </a:lvl1pPr>
          </a:lstStyle>
          <a:p>
            <a:fld id="{4720C72D-C06E-48E2-ADA4-40E481E51BFE}" type="slidenum">
              <a:rPr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34D0874-DDE3-279D-4996-0B42C74BE34F}"/>
              </a:ext>
            </a:extLst>
          </p:cNvPr>
          <p:cNvSpPr>
            <a:spLocks noGrp="1" noChangeArrowheads="1"/>
          </p:cNvSpPr>
          <p:nvPr>
            <p:ph type="sldNum" sz="quarter" idx="5"/>
          </p:nvPr>
        </p:nvSpPr>
        <p:spPr>
          <a:ln/>
        </p:spPr>
        <p:txBody>
          <a:bodyPr/>
          <a:lstStyle/>
          <a:p>
            <a:fld id="{DBEB22E8-3C59-4902-9696-C7A611269D6D}" type="slidenum">
              <a:rPr altLang="en-US"/>
              <a:pPr/>
              <a:t>1</a:t>
            </a:fld>
            <a:endParaRPr lang="en-GB" altLang="en-US"/>
          </a:p>
        </p:txBody>
      </p:sp>
      <p:sp>
        <p:nvSpPr>
          <p:cNvPr id="27650" name="Rectangle 2">
            <a:extLst>
              <a:ext uri="{FF2B5EF4-FFF2-40B4-BE49-F238E27FC236}">
                <a16:creationId xmlns:a16="http://schemas.microsoft.com/office/drawing/2014/main" id="{20AF82FC-D490-F7C5-ECBD-D40AADA273F5}"/>
              </a:ext>
            </a:extLst>
          </p:cNvPr>
          <p:cNvSpPr>
            <a:spLocks noChangeArrowheads="1" noTextEdit="1"/>
          </p:cNvSpPr>
          <p:nvPr>
            <p:ph type="sldImg"/>
          </p:nvPr>
        </p:nvSpPr>
        <p:spPr>
          <a:ln/>
        </p:spPr>
      </p:sp>
      <p:sp>
        <p:nvSpPr>
          <p:cNvPr id="27651" name="Rectangle 3">
            <a:extLst>
              <a:ext uri="{FF2B5EF4-FFF2-40B4-BE49-F238E27FC236}">
                <a16:creationId xmlns:a16="http://schemas.microsoft.com/office/drawing/2014/main" id="{09804AA5-0C64-8184-C5C7-8CBF3BE415B4}"/>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3BD7E00-6286-632A-CC52-DF2E0EA208FB}"/>
              </a:ext>
            </a:extLst>
          </p:cNvPr>
          <p:cNvSpPr>
            <a:spLocks noGrp="1" noChangeArrowheads="1"/>
          </p:cNvSpPr>
          <p:nvPr>
            <p:ph type="sldNum" sz="quarter" idx="5"/>
          </p:nvPr>
        </p:nvSpPr>
        <p:spPr>
          <a:ln/>
        </p:spPr>
        <p:txBody>
          <a:bodyPr/>
          <a:lstStyle/>
          <a:p>
            <a:fld id="{B46F8B30-640C-4AC2-9BC5-39C40AEBF4BA}" type="slidenum">
              <a:rPr altLang="en-US"/>
              <a:pPr/>
              <a:t>2</a:t>
            </a:fld>
            <a:endParaRPr lang="en-GB" altLang="en-US"/>
          </a:p>
        </p:txBody>
      </p:sp>
      <p:sp>
        <p:nvSpPr>
          <p:cNvPr id="8194" name="Rectangle 2">
            <a:extLst>
              <a:ext uri="{FF2B5EF4-FFF2-40B4-BE49-F238E27FC236}">
                <a16:creationId xmlns:a16="http://schemas.microsoft.com/office/drawing/2014/main" id="{9DE79005-358A-F119-028F-C0DF8110AAD0}"/>
              </a:ext>
            </a:extLst>
          </p:cNvPr>
          <p:cNvSpPr>
            <a:spLocks noChangeArrowheads="1" noTextEdit="1"/>
          </p:cNvSpPr>
          <p:nvPr>
            <p:ph type="sldImg"/>
          </p:nvPr>
        </p:nvSpPr>
        <p:spPr>
          <a:ln/>
        </p:spPr>
      </p:sp>
      <p:sp>
        <p:nvSpPr>
          <p:cNvPr id="8195" name="Rectangle 3">
            <a:extLst>
              <a:ext uri="{FF2B5EF4-FFF2-40B4-BE49-F238E27FC236}">
                <a16:creationId xmlns:a16="http://schemas.microsoft.com/office/drawing/2014/main" id="{B238DB7F-848A-BB76-25AB-18C515466A6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4AC3ABB-C930-A5F8-E8D9-7DF20FCD5311}"/>
              </a:ext>
            </a:extLst>
          </p:cNvPr>
          <p:cNvSpPr>
            <a:spLocks noGrp="1" noChangeArrowheads="1"/>
          </p:cNvSpPr>
          <p:nvPr>
            <p:ph type="sldNum" sz="quarter" idx="5"/>
          </p:nvPr>
        </p:nvSpPr>
        <p:spPr>
          <a:ln/>
        </p:spPr>
        <p:txBody>
          <a:bodyPr/>
          <a:lstStyle/>
          <a:p>
            <a:fld id="{F7D18367-B441-4602-8071-223DFB0C5D3E}" type="slidenum">
              <a:rPr altLang="en-US"/>
              <a:pPr/>
              <a:t>3</a:t>
            </a:fld>
            <a:endParaRPr lang="en-GB" altLang="en-US"/>
          </a:p>
        </p:txBody>
      </p:sp>
      <p:sp>
        <p:nvSpPr>
          <p:cNvPr id="28674" name="Rectangle 2">
            <a:extLst>
              <a:ext uri="{FF2B5EF4-FFF2-40B4-BE49-F238E27FC236}">
                <a16:creationId xmlns:a16="http://schemas.microsoft.com/office/drawing/2014/main" id="{6D842728-E525-6D36-2848-86E9A22B1213}"/>
              </a:ext>
            </a:extLst>
          </p:cNvPr>
          <p:cNvSpPr>
            <a:spLocks noChangeArrowheads="1" noTextEdit="1"/>
          </p:cNvSpPr>
          <p:nvPr>
            <p:ph type="sldImg"/>
          </p:nvPr>
        </p:nvSpPr>
        <p:spPr>
          <a:ln/>
        </p:spPr>
      </p:sp>
      <p:sp>
        <p:nvSpPr>
          <p:cNvPr id="28675" name="Rectangle 3">
            <a:extLst>
              <a:ext uri="{FF2B5EF4-FFF2-40B4-BE49-F238E27FC236}">
                <a16:creationId xmlns:a16="http://schemas.microsoft.com/office/drawing/2014/main" id="{932DAA20-2F56-1D9A-413F-492C7D57C99F}"/>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66EE25F-4D16-6F2F-719A-19754E567943}"/>
              </a:ext>
            </a:extLst>
          </p:cNvPr>
          <p:cNvSpPr>
            <a:spLocks noGrp="1" noChangeArrowheads="1"/>
          </p:cNvSpPr>
          <p:nvPr>
            <p:ph type="sldNum" sz="quarter" idx="5"/>
          </p:nvPr>
        </p:nvSpPr>
        <p:spPr>
          <a:ln/>
        </p:spPr>
        <p:txBody>
          <a:bodyPr/>
          <a:lstStyle/>
          <a:p>
            <a:fld id="{E89E7CBF-3515-4D4E-A0CD-AD2CE53929ED}" type="slidenum">
              <a:rPr altLang="en-US"/>
              <a:pPr/>
              <a:t>4</a:t>
            </a:fld>
            <a:endParaRPr lang="en-GB" altLang="en-US"/>
          </a:p>
        </p:txBody>
      </p:sp>
      <p:sp>
        <p:nvSpPr>
          <p:cNvPr id="29698" name="Rectangle 2">
            <a:extLst>
              <a:ext uri="{FF2B5EF4-FFF2-40B4-BE49-F238E27FC236}">
                <a16:creationId xmlns:a16="http://schemas.microsoft.com/office/drawing/2014/main" id="{6E73D817-8C46-1D21-62B8-B60AC288C15B}"/>
              </a:ext>
            </a:extLst>
          </p:cNvPr>
          <p:cNvSpPr>
            <a:spLocks noChangeArrowheads="1" noTextEdit="1"/>
          </p:cNvSpPr>
          <p:nvPr>
            <p:ph type="sldImg"/>
          </p:nvPr>
        </p:nvSpPr>
        <p:spPr>
          <a:ln/>
        </p:spPr>
      </p:sp>
      <p:sp>
        <p:nvSpPr>
          <p:cNvPr id="29699" name="Rectangle 3">
            <a:extLst>
              <a:ext uri="{FF2B5EF4-FFF2-40B4-BE49-F238E27FC236}">
                <a16:creationId xmlns:a16="http://schemas.microsoft.com/office/drawing/2014/main" id="{E4EA77C9-4464-8EDB-ABAC-839FB1475162}"/>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409F664-8D50-FDEC-B050-10F46BC37D5B}"/>
              </a:ext>
            </a:extLst>
          </p:cNvPr>
          <p:cNvSpPr>
            <a:spLocks noGrp="1" noChangeArrowheads="1"/>
          </p:cNvSpPr>
          <p:nvPr>
            <p:ph type="sldNum" sz="quarter" idx="5"/>
          </p:nvPr>
        </p:nvSpPr>
        <p:spPr>
          <a:ln/>
        </p:spPr>
        <p:txBody>
          <a:bodyPr/>
          <a:lstStyle/>
          <a:p>
            <a:fld id="{BE19CC41-929C-4B1D-B8C4-E4CD7C9AF009}" type="slidenum">
              <a:rPr altLang="en-US"/>
              <a:pPr/>
              <a:t>5</a:t>
            </a:fld>
            <a:endParaRPr lang="en-GB" altLang="en-US"/>
          </a:p>
        </p:txBody>
      </p:sp>
      <p:sp>
        <p:nvSpPr>
          <p:cNvPr id="30722" name="Rectangle 2">
            <a:extLst>
              <a:ext uri="{FF2B5EF4-FFF2-40B4-BE49-F238E27FC236}">
                <a16:creationId xmlns:a16="http://schemas.microsoft.com/office/drawing/2014/main" id="{060EAB19-43A6-2333-124E-738EE248DCC1}"/>
              </a:ext>
            </a:extLst>
          </p:cNvPr>
          <p:cNvSpPr>
            <a:spLocks noChangeArrowheads="1" noTextEdit="1"/>
          </p:cNvSpPr>
          <p:nvPr>
            <p:ph type="sldImg"/>
          </p:nvPr>
        </p:nvSpPr>
        <p:spPr>
          <a:ln/>
        </p:spPr>
      </p:sp>
      <p:sp>
        <p:nvSpPr>
          <p:cNvPr id="30723" name="Rectangle 3">
            <a:extLst>
              <a:ext uri="{FF2B5EF4-FFF2-40B4-BE49-F238E27FC236}">
                <a16:creationId xmlns:a16="http://schemas.microsoft.com/office/drawing/2014/main" id="{FDABF5EF-03EE-32F3-2133-A40394FA65E1}"/>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C146789-BD8F-93B2-77D6-B58F848AC8F3}"/>
              </a:ext>
            </a:extLst>
          </p:cNvPr>
          <p:cNvSpPr>
            <a:spLocks noGrp="1" noChangeArrowheads="1"/>
          </p:cNvSpPr>
          <p:nvPr>
            <p:ph type="sldNum" sz="quarter" idx="5"/>
          </p:nvPr>
        </p:nvSpPr>
        <p:spPr>
          <a:ln/>
        </p:spPr>
        <p:txBody>
          <a:bodyPr/>
          <a:lstStyle/>
          <a:p>
            <a:fld id="{37C68299-02EF-4424-A8EA-F6B9F9D4CADA}" type="slidenum">
              <a:rPr altLang="en-US"/>
              <a:pPr/>
              <a:t>6</a:t>
            </a:fld>
            <a:endParaRPr lang="en-GB" altLang="en-US"/>
          </a:p>
        </p:txBody>
      </p:sp>
      <p:sp>
        <p:nvSpPr>
          <p:cNvPr id="31746" name="Rectangle 2">
            <a:extLst>
              <a:ext uri="{FF2B5EF4-FFF2-40B4-BE49-F238E27FC236}">
                <a16:creationId xmlns:a16="http://schemas.microsoft.com/office/drawing/2014/main" id="{59D12296-C286-7286-974A-8ABC8F999EDE}"/>
              </a:ext>
            </a:extLst>
          </p:cNvPr>
          <p:cNvSpPr>
            <a:spLocks noChangeArrowheads="1" noTextEdit="1"/>
          </p:cNvSpPr>
          <p:nvPr>
            <p:ph type="sldImg"/>
          </p:nvPr>
        </p:nvSpPr>
        <p:spPr>
          <a:ln/>
        </p:spPr>
      </p:sp>
      <p:sp>
        <p:nvSpPr>
          <p:cNvPr id="31747" name="Rectangle 3">
            <a:extLst>
              <a:ext uri="{FF2B5EF4-FFF2-40B4-BE49-F238E27FC236}">
                <a16:creationId xmlns:a16="http://schemas.microsoft.com/office/drawing/2014/main" id="{FFD6FC8A-F34A-53C7-62F8-2E4B496AE120}"/>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EDAB676-B4B0-7F03-33E5-4F1280968E73}"/>
              </a:ext>
            </a:extLst>
          </p:cNvPr>
          <p:cNvSpPr>
            <a:spLocks noGrp="1" noChangeArrowheads="1"/>
          </p:cNvSpPr>
          <p:nvPr>
            <p:ph type="sldNum" sz="quarter" idx="5"/>
          </p:nvPr>
        </p:nvSpPr>
        <p:spPr>
          <a:ln/>
        </p:spPr>
        <p:txBody>
          <a:bodyPr/>
          <a:lstStyle/>
          <a:p>
            <a:fld id="{E49B2342-7D91-45B5-8DAD-D116A1E3F087}" type="slidenum">
              <a:rPr altLang="en-US"/>
              <a:pPr/>
              <a:t>7</a:t>
            </a:fld>
            <a:endParaRPr lang="en-GB" altLang="en-US"/>
          </a:p>
        </p:txBody>
      </p:sp>
      <p:sp>
        <p:nvSpPr>
          <p:cNvPr id="32770" name="Rectangle 2">
            <a:extLst>
              <a:ext uri="{FF2B5EF4-FFF2-40B4-BE49-F238E27FC236}">
                <a16:creationId xmlns:a16="http://schemas.microsoft.com/office/drawing/2014/main" id="{F07DA6BF-3945-76B1-3217-87E674B27449}"/>
              </a:ext>
            </a:extLst>
          </p:cNvPr>
          <p:cNvSpPr>
            <a:spLocks noChangeArrowheads="1" noTextEdit="1"/>
          </p:cNvSpPr>
          <p:nvPr>
            <p:ph type="sldImg"/>
          </p:nvPr>
        </p:nvSpPr>
        <p:spPr>
          <a:ln/>
        </p:spPr>
      </p:sp>
      <p:sp>
        <p:nvSpPr>
          <p:cNvPr id="32771" name="Rectangle 3">
            <a:extLst>
              <a:ext uri="{FF2B5EF4-FFF2-40B4-BE49-F238E27FC236}">
                <a16:creationId xmlns:a16="http://schemas.microsoft.com/office/drawing/2014/main" id="{5B71078C-75BE-AC12-DE53-5A1A2A86EF10}"/>
              </a:ext>
            </a:extLst>
          </p:cNvPr>
          <p:cNvSpPr>
            <a:spLocks noGrp="1" noChangeArrowheads="1"/>
          </p:cNvSpPr>
          <p:nvPr>
            <p:ph type="body" idx="1"/>
          </p:nvPr>
        </p:nvSpPr>
        <p:spPr/>
        <p:txBody>
          <a:bodyPr/>
          <a:lstStyle/>
          <a:p>
            <a:endParaRPr lang="da-DK"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1CF5739-75E8-6867-0A26-B939B02BF17F}"/>
              </a:ext>
            </a:extLst>
          </p:cNvPr>
          <p:cNvSpPr>
            <a:spLocks noGrp="1" noChangeArrowheads="1"/>
          </p:cNvSpPr>
          <p:nvPr>
            <p:ph type="sldNum" sz="quarter" idx="5"/>
          </p:nvPr>
        </p:nvSpPr>
        <p:spPr>
          <a:ln/>
        </p:spPr>
        <p:txBody>
          <a:bodyPr/>
          <a:lstStyle/>
          <a:p>
            <a:fld id="{230B7FA1-F204-4EED-A88B-8B65BAC46F9C}" type="slidenum">
              <a:rPr altLang="en-US"/>
              <a:pPr/>
              <a:t>8</a:t>
            </a:fld>
            <a:endParaRPr lang="en-GB" altLang="en-US"/>
          </a:p>
        </p:txBody>
      </p:sp>
      <p:sp>
        <p:nvSpPr>
          <p:cNvPr id="33794" name="Rectangle 2">
            <a:extLst>
              <a:ext uri="{FF2B5EF4-FFF2-40B4-BE49-F238E27FC236}">
                <a16:creationId xmlns:a16="http://schemas.microsoft.com/office/drawing/2014/main" id="{7C05C524-37CD-7D9D-B0AD-AF186FA74A3E}"/>
              </a:ext>
            </a:extLst>
          </p:cNvPr>
          <p:cNvSpPr>
            <a:spLocks noChangeArrowheads="1" noTextEdit="1"/>
          </p:cNvSpPr>
          <p:nvPr>
            <p:ph type="sldImg"/>
          </p:nvPr>
        </p:nvSpPr>
        <p:spPr>
          <a:ln/>
        </p:spPr>
      </p:sp>
      <p:sp>
        <p:nvSpPr>
          <p:cNvPr id="33795" name="Rectangle 3">
            <a:extLst>
              <a:ext uri="{FF2B5EF4-FFF2-40B4-BE49-F238E27FC236}">
                <a16:creationId xmlns:a16="http://schemas.microsoft.com/office/drawing/2014/main" id="{0099EE68-0080-04BD-93DC-C1B244A22D49}"/>
              </a:ext>
            </a:extLst>
          </p:cNvPr>
          <p:cNvSpPr>
            <a:spLocks noGrp="1" noChangeArrowheads="1"/>
          </p:cNvSpPr>
          <p:nvPr>
            <p:ph type="body" idx="1"/>
          </p:nvPr>
        </p:nvSpPr>
        <p:spPr/>
        <p:txBody>
          <a:bodyPr/>
          <a:lstStyle/>
          <a:p>
            <a:endParaRPr lang="da-DK"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5B652-74AF-C801-B971-EAABDDD99684}"/>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27E0E18-D505-DC41-AE99-6389E7DE5EC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645125C-5910-1490-8142-9526132C5F3C}"/>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869771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D54B1-C1E6-463F-E054-4C2924052594}"/>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9CF05F-85A0-4344-BC8A-04C06C6564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8E9F8C-25C9-CB1E-4FC1-437030F92C1B}"/>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2853996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EB7D6B-DCCC-5F5E-C655-9AC99AEF4AC5}"/>
              </a:ext>
            </a:extLst>
          </p:cNvPr>
          <p:cNvSpPr>
            <a:spLocks noGrp="1"/>
          </p:cNvSpPr>
          <p:nvPr>
            <p:ph type="title" orient="vert"/>
          </p:nvPr>
        </p:nvSpPr>
        <p:spPr>
          <a:xfrm>
            <a:off x="6543675" y="365125"/>
            <a:ext cx="1971675" cy="5730875"/>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FE9DB7-07BA-7710-0A69-797187E461B4}"/>
              </a:ext>
            </a:extLst>
          </p:cNvPr>
          <p:cNvSpPr>
            <a:spLocks noGrp="1"/>
          </p:cNvSpPr>
          <p:nvPr>
            <p:ph type="body" orient="vert" idx="1"/>
          </p:nvPr>
        </p:nvSpPr>
        <p:spPr>
          <a:xfrm>
            <a:off x="628650" y="365125"/>
            <a:ext cx="5762625" cy="5730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F2B38B-A399-29CF-43E7-637FFC7F34BF}"/>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1677924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6312-F231-2694-4E4F-804F93AFCCCD}"/>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8029E2-8EA7-2EF3-E329-26148AC275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B729FF-78FD-038A-42D7-14903BA84182}"/>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286191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FC136-F9C5-7E30-7297-941134AF6A4F}"/>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6C426-1B31-A921-C0B2-FE8A8E4F629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DC2C98DF-9FA8-460B-9931-5516E06F207D}"/>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2413220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F36FB-7667-A38A-6058-6AA96DE1403C}"/>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22ADA24-8903-076D-B295-8C7579C0290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CE0B349-CB79-72D0-5DA6-100294EA6563}"/>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C38E6B-DFAD-59E4-FEC7-5001E7B57330}"/>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2829537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EB410-C335-60AC-F4D8-5386F4B4A43B}"/>
              </a:ext>
            </a:extLst>
          </p:cNvPr>
          <p:cNvSpPr>
            <a:spLocks noGrp="1"/>
          </p:cNvSpPr>
          <p:nvPr>
            <p:ph type="title"/>
          </p:nvPr>
        </p:nvSpPr>
        <p:spPr>
          <a:xfrm>
            <a:off x="630238" y="365125"/>
            <a:ext cx="78867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F5CBD03-4BD2-6E29-4600-605EB8C294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201296-8366-0ECC-F8C8-52739BD4ADE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2B615C-B920-9F8F-FA39-D6A956EA798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ADD691-CD92-4231-FE52-8A99E3452133}"/>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0B8F61B-7028-8BE0-120C-60EE824611D9}"/>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948453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8DC20-697C-6C63-87F6-1D595D09A1A0}"/>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EE1F6B9-CEAF-B6A0-3676-E0A861D3DC47}"/>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86431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F19F2D-7204-4CEE-92B0-9DBA1F6B6CEC}"/>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3619412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0D7F5-7681-A797-D4A6-CF6B7D6146B1}"/>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3439554-0E7B-41C3-3E7D-8F18DC6E5EC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FE4A2FB-054B-551C-AD1F-A32EC302AB5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804D87-6DC9-6095-88D3-8893F3434028}"/>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4178147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6F59D-41E6-C6AE-6C5A-189D839E4D69}"/>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8B46271-19B0-BAC7-2747-1C99BAC19F5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4575C7-B319-FB37-FF2E-8993FE64BE5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EC394C-789F-A144-9F22-6E03130F47B7}"/>
              </a:ext>
            </a:extLst>
          </p:cNvPr>
          <p:cNvSpPr>
            <a:spLocks noGrp="1"/>
          </p:cNvSpPr>
          <p:nvPr>
            <p:ph type="dt" sz="half" idx="10"/>
          </p:nvPr>
        </p:nvSpPr>
        <p:spPr/>
        <p:txBody>
          <a:bodyPr/>
          <a:lstStyle>
            <a:lvl1pPr>
              <a:defRPr/>
            </a:lvl1pPr>
          </a:lstStyle>
          <a:p>
            <a:r>
              <a:rPr lang="en-GB" altLang="en-US"/>
              <a:t>From: Soren Lauesen: Software Requirements</a:t>
            </a:r>
          </a:p>
          <a:p>
            <a:r>
              <a:rPr lang="en-GB" altLang="en-US"/>
              <a:t>© Pearson / Addison-Wesley 2002</a:t>
            </a:r>
          </a:p>
        </p:txBody>
      </p:sp>
    </p:spTree>
    <p:extLst>
      <p:ext uri="{BB962C8B-B14F-4D97-AF65-F5344CB8AC3E}">
        <p14:creationId xmlns:p14="http://schemas.microsoft.com/office/powerpoint/2010/main" val="926361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a:extLst>
              <a:ext uri="{FF2B5EF4-FFF2-40B4-BE49-F238E27FC236}">
                <a16:creationId xmlns:a16="http://schemas.microsoft.com/office/drawing/2014/main" id="{C0D84311-AAF3-7435-30FD-C3CBA9F7887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1"/>
              <a:t>Click to edit Master text styles</a:t>
            </a:r>
          </a:p>
          <a:p>
            <a:pPr lvl="1"/>
            <a:r>
              <a:rPr lang="en-GB" altLang="en-US" noProof="1"/>
              <a:t>Second level</a:t>
            </a:r>
          </a:p>
          <a:p>
            <a:pPr lvl="2"/>
            <a:r>
              <a:rPr lang="en-GB" altLang="en-US" noProof="1"/>
              <a:t>Third level</a:t>
            </a:r>
          </a:p>
          <a:p>
            <a:pPr lvl="3"/>
            <a:r>
              <a:rPr lang="en-GB" altLang="en-US" noProof="1"/>
              <a:t>Fourth level</a:t>
            </a:r>
          </a:p>
          <a:p>
            <a:pPr lvl="4"/>
            <a:r>
              <a:rPr lang="en-GB" altLang="en-US" noProof="1"/>
              <a:t>Fifth level</a:t>
            </a:r>
          </a:p>
        </p:txBody>
      </p:sp>
      <p:sp>
        <p:nvSpPr>
          <p:cNvPr id="1028" name="Rectangle 4">
            <a:extLst>
              <a:ext uri="{FF2B5EF4-FFF2-40B4-BE49-F238E27FC236}">
                <a16:creationId xmlns:a16="http://schemas.microsoft.com/office/drawing/2014/main" id="{09C8B978-AF68-EF40-3493-F22B5FDCDE8F}"/>
              </a:ext>
            </a:extLst>
          </p:cNvPr>
          <p:cNvSpPr>
            <a:spLocks noGrp="1" noChangeArrowheads="1"/>
          </p:cNvSpPr>
          <p:nvPr>
            <p:ph type="dt" sz="half" idx="2"/>
          </p:nvPr>
        </p:nvSpPr>
        <p:spPr bwMode="auto">
          <a:xfrm>
            <a:off x="609600" y="6248400"/>
            <a:ext cx="472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a:lvl1pPr>
          </a:lstStyle>
          <a:p>
            <a:r>
              <a:rPr lang="en-GB" altLang="en-US"/>
              <a:t>From: Soren Lauesen: Software Requirements</a:t>
            </a:r>
          </a:p>
          <a:p>
            <a:r>
              <a:rPr lang="en-GB" altLang="en-US"/>
              <a:t>© Pearson / Addison-Wesley 2002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FD181DA-7120-C5EA-AEBC-B042EDFF2A4F}"/>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26627" name="Text Box 3">
            <a:extLst>
              <a:ext uri="{FF2B5EF4-FFF2-40B4-BE49-F238E27FC236}">
                <a16:creationId xmlns:a16="http://schemas.microsoft.com/office/drawing/2014/main" id="{6B74E4D8-2F3A-08A0-9163-BCB935CD6394}"/>
              </a:ext>
            </a:extLst>
          </p:cNvPr>
          <p:cNvSpPr txBox="1">
            <a:spLocks noChangeArrowheads="1"/>
          </p:cNvSpPr>
          <p:nvPr/>
        </p:nvSpPr>
        <p:spPr bwMode="auto">
          <a:xfrm>
            <a:off x="901700" y="1219200"/>
            <a:ext cx="7289800" cy="354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en-US" altLang="en-US" sz="1800" b="1">
                <a:latin typeface="Arial" panose="020B0604020202020204" pitchFamily="34" charset="0"/>
              </a:rPr>
              <a:t>Slides for</a:t>
            </a:r>
          </a:p>
          <a:p>
            <a:pPr algn="ctr"/>
            <a:r>
              <a:rPr lang="en-US" altLang="en-US" sz="3600" b="1">
                <a:latin typeface="Arial" panose="020B0604020202020204" pitchFamily="34" charset="0"/>
              </a:rPr>
              <a:t>Software requirements </a:t>
            </a:r>
          </a:p>
          <a:p>
            <a:pPr algn="ctr"/>
            <a:r>
              <a:rPr lang="en-US" altLang="en-US" sz="1800" b="1">
                <a:latin typeface="Arial" panose="020B0604020202020204" pitchFamily="34" charset="0"/>
              </a:rPr>
              <a:t>Styles and techniques</a:t>
            </a:r>
          </a:p>
          <a:p>
            <a:pPr algn="ctr"/>
            <a:r>
              <a:rPr lang="en-US" altLang="en-US" sz="1800" b="1">
                <a:latin typeface="Arial" panose="020B0604020202020204" pitchFamily="34" charset="0"/>
              </a:rPr>
              <a:t>Soren Lauesen</a:t>
            </a:r>
          </a:p>
          <a:p>
            <a:pPr algn="ctr"/>
            <a:endParaRPr lang="en-US" altLang="en-US" sz="1800" b="1">
              <a:latin typeface="Arial" panose="020B0604020202020204" pitchFamily="34" charset="0"/>
            </a:endParaRPr>
          </a:p>
          <a:p>
            <a:pPr algn="ctr"/>
            <a:r>
              <a:rPr lang="en-US" altLang="en-US" b="1">
                <a:latin typeface="Arial" panose="020B0604020202020204" pitchFamily="34" charset="0"/>
              </a:rPr>
              <a:t>10. Techniques at work</a:t>
            </a:r>
            <a:endParaRPr lang="da-DK" altLang="en-US" b="1">
              <a:latin typeface="Arial" panose="020B0604020202020204" pitchFamily="34" charset="0"/>
            </a:endParaRPr>
          </a:p>
          <a:p>
            <a:pPr algn="ctr"/>
            <a:endParaRPr lang="en-US" altLang="en-US" sz="1800" b="1">
              <a:latin typeface="Arial" panose="020B0604020202020204" pitchFamily="34" charset="0"/>
            </a:endParaRPr>
          </a:p>
          <a:p>
            <a:pPr algn="ctr"/>
            <a:r>
              <a:rPr lang="da-DK" altLang="en-US" sz="1800" b="1">
                <a:latin typeface="Arial" panose="020B0604020202020204" pitchFamily="34" charset="0"/>
              </a:rPr>
              <a:t>August </a:t>
            </a:r>
            <a:r>
              <a:rPr lang="en-US" altLang="en-US" sz="1800" b="1">
                <a:latin typeface="Arial" panose="020B0604020202020204" pitchFamily="34" charset="0"/>
              </a:rPr>
              <a:t>200</a:t>
            </a:r>
            <a:r>
              <a:rPr lang="da-DK" altLang="en-US" sz="1800" b="1">
                <a:latin typeface="Arial" panose="020B0604020202020204" pitchFamily="34" charset="0"/>
              </a:rPr>
              <a:t>6</a:t>
            </a:r>
            <a:endParaRPr lang="en-US" altLang="en-US" sz="1800" b="1">
              <a:latin typeface="Arial" panose="020B0604020202020204" pitchFamily="34" charset="0"/>
            </a:endParaRPr>
          </a:p>
          <a:p>
            <a:pPr algn="ctr"/>
            <a:endParaRPr lang="en-US" altLang="en-US" sz="1800" b="1">
              <a:latin typeface="Arial" panose="020B0604020202020204" pitchFamily="34" charset="0"/>
            </a:endParaRPr>
          </a:p>
          <a:p>
            <a:r>
              <a:rPr lang="en-US" altLang="en-US" sz="1400" noProof="1">
                <a:latin typeface="Arial" panose="020B0604020202020204" pitchFamily="34" charset="0"/>
              </a:rPr>
              <a:t>© 2002, Pearson Education retains the copyright to the slides, but allows restricted copying for teaching purposes only. It is a condition that the source and copyright notice is preserved on all the material.</a:t>
            </a:r>
            <a:r>
              <a:rPr lang="en-US" altLang="en-US" sz="1400" noProof="1"/>
              <a:t> </a:t>
            </a:r>
            <a:endParaRPr lang="da-DK"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EFB80C-D28E-C88C-363E-E8373CBC54BD}"/>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2076" name="Text Box 28">
            <a:extLst>
              <a:ext uri="{FF2B5EF4-FFF2-40B4-BE49-F238E27FC236}">
                <a16:creationId xmlns:a16="http://schemas.microsoft.com/office/drawing/2014/main" id="{01957229-5639-5763-05D3-AAAE33AE1CA4}"/>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10.4A    Shipyard, critical tasks</a:t>
            </a:r>
          </a:p>
        </p:txBody>
      </p:sp>
      <p:sp>
        <p:nvSpPr>
          <p:cNvPr id="2078" name="Text Box 30">
            <a:extLst>
              <a:ext uri="{FF2B5EF4-FFF2-40B4-BE49-F238E27FC236}">
                <a16:creationId xmlns:a16="http://schemas.microsoft.com/office/drawing/2014/main" id="{F47FBF22-C449-B4A5-77D0-630D76DFD22A}"/>
              </a:ext>
            </a:extLst>
          </p:cNvPr>
          <p:cNvSpPr txBox="1">
            <a:spLocks noChangeArrowheads="1"/>
          </p:cNvSpPr>
          <p:nvPr/>
        </p:nvSpPr>
        <p:spPr bwMode="auto">
          <a:xfrm>
            <a:off x="685800" y="889000"/>
            <a:ext cx="7924800" cy="4411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4000" tIns="72000" rIns="144000" bIns="72000"/>
          <a:lstStyle>
            <a:lvl1pPr>
              <a:tabLst>
                <a:tab pos="3052763" algn="l"/>
                <a:tab pos="5622925" algn="l"/>
              </a:tabLst>
              <a:defRPr sz="2400">
                <a:solidFill>
                  <a:schemeClr val="tx1"/>
                </a:solidFill>
                <a:latin typeface="Times New Roman" panose="02020603050405020304" pitchFamily="18" charset="0"/>
              </a:defRPr>
            </a:lvl1pPr>
            <a:lvl2pPr>
              <a:tabLst>
                <a:tab pos="3052763" algn="l"/>
                <a:tab pos="5622925" algn="l"/>
              </a:tabLst>
              <a:defRPr sz="2400">
                <a:solidFill>
                  <a:schemeClr val="tx1"/>
                </a:solidFill>
                <a:latin typeface="Times New Roman" panose="02020603050405020304" pitchFamily="18" charset="0"/>
              </a:defRPr>
            </a:lvl2pPr>
            <a:lvl3pPr>
              <a:tabLst>
                <a:tab pos="3052763" algn="l"/>
                <a:tab pos="5622925" algn="l"/>
              </a:tabLst>
              <a:defRPr sz="2400">
                <a:solidFill>
                  <a:schemeClr val="tx1"/>
                </a:solidFill>
                <a:latin typeface="Times New Roman" panose="02020603050405020304" pitchFamily="18" charset="0"/>
              </a:defRPr>
            </a:lvl3pPr>
            <a:lvl4pPr>
              <a:tabLst>
                <a:tab pos="3052763" algn="l"/>
                <a:tab pos="5622925" algn="l"/>
              </a:tabLst>
              <a:defRPr sz="2400">
                <a:solidFill>
                  <a:schemeClr val="tx1"/>
                </a:solidFill>
                <a:latin typeface="Times New Roman" panose="02020603050405020304" pitchFamily="18" charset="0"/>
              </a:defRPr>
            </a:lvl4pPr>
            <a:lvl5pPr>
              <a:tabLst>
                <a:tab pos="3052763" algn="l"/>
                <a:tab pos="5622925"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052763" algn="l"/>
                <a:tab pos="5622925"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052763" algn="l"/>
                <a:tab pos="5622925"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052763" algn="l"/>
                <a:tab pos="5622925"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052763" algn="l"/>
                <a:tab pos="5622925" algn="l"/>
              </a:tabLst>
              <a:defRPr sz="2400">
                <a:solidFill>
                  <a:schemeClr val="tx1"/>
                </a:solidFill>
                <a:latin typeface="Times New Roman" panose="02020603050405020304" pitchFamily="18" charset="0"/>
              </a:defRPr>
            </a:lvl9pPr>
          </a:lstStyle>
          <a:p>
            <a:pPr>
              <a:spcAft>
                <a:spcPct val="30000"/>
              </a:spcAft>
            </a:pPr>
            <a:r>
              <a:rPr lang="en-US" altLang="en-US" sz="1800" b="1">
                <a:latin typeface="Arial" panose="020B0604020202020204" pitchFamily="34" charset="0"/>
              </a:rPr>
              <a:t>Business goals:	Critical tasks:	Issues:</a:t>
            </a:r>
          </a:p>
          <a:p>
            <a:r>
              <a:rPr lang="en-US" altLang="en-US" sz="1800">
                <a:latin typeface="Arial" panose="020B0604020202020204" pitchFamily="34" charset="0"/>
              </a:rPr>
              <a:t>Use experience data	Recording experience	Efficiency</a:t>
            </a:r>
          </a:p>
          <a:p>
            <a:pPr>
              <a:spcAft>
                <a:spcPct val="30000"/>
              </a:spcAft>
            </a:pPr>
            <a:r>
              <a:rPr lang="en-US" altLang="en-US" sz="1800">
                <a:latin typeface="Arial" panose="020B0604020202020204" pitchFamily="34" charset="0"/>
              </a:rPr>
              <a:t>for quotation	data	</a:t>
            </a:r>
          </a:p>
          <a:p>
            <a:pPr>
              <a:spcAft>
                <a:spcPct val="30000"/>
              </a:spcAft>
            </a:pPr>
            <a:r>
              <a:rPr lang="en-US" altLang="en-US" sz="1800">
                <a:latin typeface="Arial" panose="020B0604020202020204" pitchFamily="34" charset="0"/>
              </a:rPr>
              <a:t>	Using experience data	Learning</a:t>
            </a:r>
          </a:p>
          <a:p>
            <a:r>
              <a:rPr lang="en-US" altLang="en-US" sz="1800">
                <a:latin typeface="Arial" panose="020B0604020202020204" pitchFamily="34" charset="0"/>
              </a:rPr>
              <a:t>Shorten administration of	Invoicing	Efficiency</a:t>
            </a:r>
          </a:p>
          <a:p>
            <a:pPr>
              <a:spcAft>
                <a:spcPct val="30000"/>
              </a:spcAft>
            </a:pPr>
            <a:r>
              <a:rPr lang="en-US" altLang="en-US" sz="1800">
                <a:latin typeface="Arial" panose="020B0604020202020204" pitchFamily="34" charset="0"/>
              </a:rPr>
              <a:t>ship departure</a:t>
            </a:r>
          </a:p>
          <a:p>
            <a:pPr>
              <a:spcAft>
                <a:spcPct val="30000"/>
              </a:spcAft>
            </a:pPr>
            <a:r>
              <a:rPr lang="en-US" altLang="en-US" sz="1800">
                <a:latin typeface="Arial" panose="020B0604020202020204" pitchFamily="34" charset="0"/>
              </a:rPr>
              <a:t>Other goals	(No critical tasks)</a:t>
            </a:r>
          </a:p>
          <a:p>
            <a:r>
              <a:rPr lang="en-US" altLang="en-US" sz="1800" b="1">
                <a:latin typeface="Arial" panose="020B0604020202020204" pitchFamily="34" charset="0"/>
              </a:rPr>
              <a:t>Tasks taking much of the</a:t>
            </a:r>
            <a:r>
              <a:rPr lang="en-US" altLang="en-US" sz="1800">
                <a:latin typeface="Arial" panose="020B0604020202020204" pitchFamily="34" charset="0"/>
              </a:rPr>
              <a:t>	Accounting	Efficiency</a:t>
            </a:r>
          </a:p>
          <a:p>
            <a:pPr>
              <a:spcAft>
                <a:spcPct val="30000"/>
              </a:spcAft>
            </a:pPr>
            <a:r>
              <a:rPr lang="en-US" altLang="en-US" sz="1800" b="1">
                <a:latin typeface="Arial" panose="020B0604020202020204" pitchFamily="34" charset="0"/>
              </a:rPr>
              <a:t>working day:</a:t>
            </a:r>
            <a:endParaRPr lang="en-US" altLang="en-US" sz="1800">
              <a:latin typeface="Arial" panose="020B0604020202020204" pitchFamily="34" charset="0"/>
            </a:endParaRPr>
          </a:p>
          <a:p>
            <a:r>
              <a:rPr lang="en-US" altLang="en-US" sz="1800" b="1">
                <a:latin typeface="Arial" panose="020B0604020202020204" pitchFamily="34" charset="0"/>
              </a:rPr>
              <a:t>Tasks made under stress:</a:t>
            </a:r>
            <a:r>
              <a:rPr lang="en-US" altLang="en-US" sz="1800">
                <a:latin typeface="Arial" panose="020B0604020202020204" pitchFamily="34" charset="0"/>
              </a:rPr>
              <a:t>	Invoicing	Understanding,</a:t>
            </a:r>
          </a:p>
          <a:p>
            <a:pPr>
              <a:spcAft>
                <a:spcPct val="30000"/>
              </a:spcAft>
            </a:pPr>
            <a:r>
              <a:rPr lang="en-US" altLang="en-US" sz="1800">
                <a:latin typeface="Arial" panose="020B0604020202020204" pitchFamily="34" charset="0"/>
              </a:rPr>
              <a:t>		efficiency</a:t>
            </a:r>
          </a:p>
          <a:p>
            <a:pPr>
              <a:spcAft>
                <a:spcPct val="30000"/>
              </a:spcAft>
            </a:pPr>
            <a:r>
              <a:rPr lang="en-US" altLang="en-US" sz="1800" b="1">
                <a:latin typeface="Arial" panose="020B0604020202020204" pitchFamily="34" charset="0"/>
              </a:rPr>
              <a:t>Difficult tasks:</a:t>
            </a:r>
            <a:r>
              <a:rPr lang="en-US" altLang="en-US" sz="1800">
                <a:latin typeface="Arial" panose="020B0604020202020204" pitchFamily="34" charset="0"/>
              </a:rPr>
              <a:t>	Invoicing	Efficiency, overview</a:t>
            </a:r>
          </a:p>
          <a:p>
            <a:r>
              <a:rPr lang="en-US" altLang="en-US" sz="1800">
                <a:latin typeface="Arial" panose="020B0604020202020204" pitchFamily="34" charset="0"/>
              </a:rPr>
              <a:t>	Detail planning	Learning, overview</a:t>
            </a:r>
          </a:p>
        </p:txBody>
      </p:sp>
      <p:sp>
        <p:nvSpPr>
          <p:cNvPr id="2080" name="Line 32">
            <a:extLst>
              <a:ext uri="{FF2B5EF4-FFF2-40B4-BE49-F238E27FC236}">
                <a16:creationId xmlns:a16="http://schemas.microsoft.com/office/drawing/2014/main" id="{D59861BF-AFD9-BD04-A0BD-E236AE0B6BD8}"/>
              </a:ext>
            </a:extLst>
          </p:cNvPr>
          <p:cNvSpPr>
            <a:spLocks noChangeShapeType="1"/>
          </p:cNvSpPr>
          <p:nvPr/>
        </p:nvSpPr>
        <p:spPr bwMode="auto">
          <a:xfrm>
            <a:off x="3810000" y="889000"/>
            <a:ext cx="0" cy="4419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1" name="Line 33">
            <a:extLst>
              <a:ext uri="{FF2B5EF4-FFF2-40B4-BE49-F238E27FC236}">
                <a16:creationId xmlns:a16="http://schemas.microsoft.com/office/drawing/2014/main" id="{5586D312-57CD-C842-6875-169EE54B2A46}"/>
              </a:ext>
            </a:extLst>
          </p:cNvPr>
          <p:cNvSpPr>
            <a:spLocks noChangeShapeType="1"/>
          </p:cNvSpPr>
          <p:nvPr/>
        </p:nvSpPr>
        <p:spPr bwMode="auto">
          <a:xfrm>
            <a:off x="6350000" y="889000"/>
            <a:ext cx="0" cy="4419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2" name="Line 34">
            <a:extLst>
              <a:ext uri="{FF2B5EF4-FFF2-40B4-BE49-F238E27FC236}">
                <a16:creationId xmlns:a16="http://schemas.microsoft.com/office/drawing/2014/main" id="{D670A867-61FA-5801-6B94-5F373F163C36}"/>
              </a:ext>
            </a:extLst>
          </p:cNvPr>
          <p:cNvSpPr>
            <a:spLocks noChangeShapeType="1"/>
          </p:cNvSpPr>
          <p:nvPr/>
        </p:nvSpPr>
        <p:spPr bwMode="auto">
          <a:xfrm>
            <a:off x="685800" y="1295400"/>
            <a:ext cx="7924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3" name="Line 35">
            <a:extLst>
              <a:ext uri="{FF2B5EF4-FFF2-40B4-BE49-F238E27FC236}">
                <a16:creationId xmlns:a16="http://schemas.microsoft.com/office/drawing/2014/main" id="{2C322C7F-D86F-0A4A-89D9-BA39C1DE3AA2}"/>
              </a:ext>
            </a:extLst>
          </p:cNvPr>
          <p:cNvSpPr>
            <a:spLocks noChangeShapeType="1"/>
          </p:cNvSpPr>
          <p:nvPr/>
        </p:nvSpPr>
        <p:spPr bwMode="auto">
          <a:xfrm>
            <a:off x="3810000" y="1943100"/>
            <a:ext cx="4800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4" name="Line 36">
            <a:extLst>
              <a:ext uri="{FF2B5EF4-FFF2-40B4-BE49-F238E27FC236}">
                <a16:creationId xmlns:a16="http://schemas.microsoft.com/office/drawing/2014/main" id="{98C4D2B0-9A2B-150F-D3FA-4660560B4ECE}"/>
              </a:ext>
            </a:extLst>
          </p:cNvPr>
          <p:cNvSpPr>
            <a:spLocks noChangeShapeType="1"/>
          </p:cNvSpPr>
          <p:nvPr/>
        </p:nvSpPr>
        <p:spPr bwMode="auto">
          <a:xfrm>
            <a:off x="685800" y="2298700"/>
            <a:ext cx="7924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5" name="Line 37">
            <a:extLst>
              <a:ext uri="{FF2B5EF4-FFF2-40B4-BE49-F238E27FC236}">
                <a16:creationId xmlns:a16="http://schemas.microsoft.com/office/drawing/2014/main" id="{D335D77C-01DE-C91C-170C-02A240FC777C}"/>
              </a:ext>
            </a:extLst>
          </p:cNvPr>
          <p:cNvSpPr>
            <a:spLocks noChangeShapeType="1"/>
          </p:cNvSpPr>
          <p:nvPr/>
        </p:nvSpPr>
        <p:spPr bwMode="auto">
          <a:xfrm>
            <a:off x="685800" y="2921000"/>
            <a:ext cx="7924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6" name="Line 38">
            <a:extLst>
              <a:ext uri="{FF2B5EF4-FFF2-40B4-BE49-F238E27FC236}">
                <a16:creationId xmlns:a16="http://schemas.microsoft.com/office/drawing/2014/main" id="{CCA1E5DD-E319-E5DC-4C05-85E05C088DD5}"/>
              </a:ext>
            </a:extLst>
          </p:cNvPr>
          <p:cNvSpPr>
            <a:spLocks noChangeShapeType="1"/>
          </p:cNvSpPr>
          <p:nvPr/>
        </p:nvSpPr>
        <p:spPr bwMode="auto">
          <a:xfrm>
            <a:off x="685800" y="3289300"/>
            <a:ext cx="7924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7" name="Line 39">
            <a:extLst>
              <a:ext uri="{FF2B5EF4-FFF2-40B4-BE49-F238E27FC236}">
                <a16:creationId xmlns:a16="http://schemas.microsoft.com/office/drawing/2014/main" id="{41DA05EE-8CA6-F92E-8639-73CE516E21F4}"/>
              </a:ext>
            </a:extLst>
          </p:cNvPr>
          <p:cNvSpPr>
            <a:spLocks noChangeShapeType="1"/>
          </p:cNvSpPr>
          <p:nvPr/>
        </p:nvSpPr>
        <p:spPr bwMode="auto">
          <a:xfrm>
            <a:off x="685800" y="3911600"/>
            <a:ext cx="7924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8" name="Line 40">
            <a:extLst>
              <a:ext uri="{FF2B5EF4-FFF2-40B4-BE49-F238E27FC236}">
                <a16:creationId xmlns:a16="http://schemas.microsoft.com/office/drawing/2014/main" id="{2AD61995-2BBE-DFC7-BC56-C9ECBED15C8A}"/>
              </a:ext>
            </a:extLst>
          </p:cNvPr>
          <p:cNvSpPr>
            <a:spLocks noChangeShapeType="1"/>
          </p:cNvSpPr>
          <p:nvPr/>
        </p:nvSpPr>
        <p:spPr bwMode="auto">
          <a:xfrm>
            <a:off x="685800" y="4546600"/>
            <a:ext cx="7924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89" name="Line 41">
            <a:extLst>
              <a:ext uri="{FF2B5EF4-FFF2-40B4-BE49-F238E27FC236}">
                <a16:creationId xmlns:a16="http://schemas.microsoft.com/office/drawing/2014/main" id="{D134FB7C-180C-1ACA-2F10-BE1B324AECE8}"/>
              </a:ext>
            </a:extLst>
          </p:cNvPr>
          <p:cNvSpPr>
            <a:spLocks noChangeShapeType="1"/>
          </p:cNvSpPr>
          <p:nvPr/>
        </p:nvSpPr>
        <p:spPr bwMode="auto">
          <a:xfrm>
            <a:off x="3810000" y="4902200"/>
            <a:ext cx="4800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92" name="Rectangle 44">
            <a:extLst>
              <a:ext uri="{FF2B5EF4-FFF2-40B4-BE49-F238E27FC236}">
                <a16:creationId xmlns:a16="http://schemas.microsoft.com/office/drawing/2014/main" id="{8D24FF47-EFD9-FFC3-200A-26AD875E4315}"/>
              </a:ext>
            </a:extLst>
          </p:cNvPr>
          <p:cNvSpPr>
            <a:spLocks noChangeArrowheads="1"/>
          </p:cNvSpPr>
          <p:nvPr/>
        </p:nvSpPr>
        <p:spPr bwMode="auto">
          <a:xfrm>
            <a:off x="3810000" y="885825"/>
            <a:ext cx="4800600" cy="4095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68EAF3-8D68-FA3D-39DB-0EA6E443FFF1}"/>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16386" name="Text Box 2">
            <a:extLst>
              <a:ext uri="{FF2B5EF4-FFF2-40B4-BE49-F238E27FC236}">
                <a16:creationId xmlns:a16="http://schemas.microsoft.com/office/drawing/2014/main" id="{7A4040AA-1090-FA5B-FCD4-F776BCC0514B}"/>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10.4B    Shipyard, user profiles</a:t>
            </a:r>
          </a:p>
        </p:txBody>
      </p:sp>
      <p:sp>
        <p:nvSpPr>
          <p:cNvPr id="16388" name="Text Box 4">
            <a:extLst>
              <a:ext uri="{FF2B5EF4-FFF2-40B4-BE49-F238E27FC236}">
                <a16:creationId xmlns:a16="http://schemas.microsoft.com/office/drawing/2014/main" id="{FF76A76B-E332-C112-63DD-3EDBE003EEEC}"/>
              </a:ext>
            </a:extLst>
          </p:cNvPr>
          <p:cNvSpPr txBox="1">
            <a:spLocks noChangeArrowheads="1"/>
          </p:cNvSpPr>
          <p:nvPr/>
        </p:nvSpPr>
        <p:spPr bwMode="auto">
          <a:xfrm>
            <a:off x="685800" y="685800"/>
            <a:ext cx="8153400" cy="293528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2476500" algn="l"/>
              </a:tabLst>
              <a:defRPr sz="2400">
                <a:solidFill>
                  <a:schemeClr val="tx1"/>
                </a:solidFill>
                <a:latin typeface="Times New Roman" panose="02020603050405020304" pitchFamily="18" charset="0"/>
              </a:defRPr>
            </a:lvl1pPr>
            <a:lvl2pPr>
              <a:tabLst>
                <a:tab pos="2476500" algn="l"/>
              </a:tabLst>
              <a:defRPr sz="2400">
                <a:solidFill>
                  <a:schemeClr val="tx1"/>
                </a:solidFill>
                <a:latin typeface="Times New Roman" panose="02020603050405020304" pitchFamily="18" charset="0"/>
              </a:defRPr>
            </a:lvl2pPr>
            <a:lvl3pPr>
              <a:tabLst>
                <a:tab pos="2476500" algn="l"/>
              </a:tabLst>
              <a:defRPr sz="2400">
                <a:solidFill>
                  <a:schemeClr val="tx1"/>
                </a:solidFill>
                <a:latin typeface="Times New Roman" panose="02020603050405020304" pitchFamily="18" charset="0"/>
              </a:defRPr>
            </a:lvl3pPr>
            <a:lvl4pPr>
              <a:tabLst>
                <a:tab pos="2476500" algn="l"/>
              </a:tabLst>
              <a:defRPr sz="2400">
                <a:solidFill>
                  <a:schemeClr val="tx1"/>
                </a:solidFill>
                <a:latin typeface="Times New Roman" panose="02020603050405020304" pitchFamily="18" charset="0"/>
              </a:defRPr>
            </a:lvl4pPr>
            <a:lvl5pPr>
              <a:tabLst>
                <a:tab pos="2476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9pPr>
          </a:lstStyle>
          <a:p>
            <a:pPr>
              <a:spcAft>
                <a:spcPct val="20000"/>
              </a:spcAft>
            </a:pPr>
            <a:r>
              <a:rPr lang="en-US" altLang="en-US" sz="1800">
                <a:latin typeface="Arial" panose="020B0604020202020204" pitchFamily="34" charset="0"/>
              </a:rPr>
              <a:t>User role: </a:t>
            </a:r>
            <a:r>
              <a:rPr lang="en-US" altLang="en-US" sz="1800" b="1">
                <a:latin typeface="Arial" panose="020B0604020202020204" pitchFamily="34" charset="0"/>
              </a:rPr>
              <a:t>Marketing	</a:t>
            </a:r>
            <a:r>
              <a:rPr lang="en-US" altLang="en-US" sz="1800">
                <a:latin typeface="Arial" panose="020B0604020202020204" pitchFamily="34" charset="0"/>
              </a:rPr>
              <a:t>No. of users: 4</a:t>
            </a:r>
          </a:p>
          <a:p>
            <a:pPr>
              <a:spcAft>
                <a:spcPct val="20000"/>
              </a:spcAft>
            </a:pPr>
            <a:r>
              <a:rPr lang="en-US" altLang="en-US" sz="1800">
                <a:latin typeface="Arial" panose="020B0604020202020204" pitchFamily="34" charset="0"/>
              </a:rPr>
              <a:t>Domain experience	Experts</a:t>
            </a:r>
          </a:p>
          <a:p>
            <a:pPr>
              <a:spcAft>
                <a:spcPct val="20000"/>
              </a:spcAft>
            </a:pPr>
            <a:r>
              <a:rPr lang="en-US" altLang="en-US" sz="1800">
                <a:latin typeface="Arial" panose="020B0604020202020204" pitchFamily="34" charset="0"/>
              </a:rPr>
              <a:t>IT experience	Text processing. Job costing with old system</a:t>
            </a:r>
          </a:p>
          <a:p>
            <a:pPr>
              <a:spcAft>
                <a:spcPct val="20000"/>
              </a:spcAft>
            </a:pPr>
            <a:r>
              <a:rPr lang="en-US" altLang="en-US" sz="1800">
                <a:latin typeface="Arial" panose="020B0604020202020204" pitchFamily="34" charset="0"/>
              </a:rPr>
              <a:t>Domain attitude	Proud</a:t>
            </a:r>
          </a:p>
          <a:p>
            <a:pPr>
              <a:spcAft>
                <a:spcPct val="20000"/>
              </a:spcAft>
            </a:pPr>
            <a:r>
              <a:rPr lang="en-US" altLang="en-US" sz="1800">
                <a:latin typeface="Arial" panose="020B0604020202020204" pitchFamily="34" charset="0"/>
              </a:rPr>
              <a:t>IT attitude	Reluctant</a:t>
            </a:r>
          </a:p>
          <a:p>
            <a:r>
              <a:rPr lang="en-US" altLang="en-US" sz="1800">
                <a:latin typeface="Arial" panose="020B0604020202020204" pitchFamily="34" charset="0"/>
              </a:rPr>
              <a:t>Learning new system	Must use many systems in the future. Difficult to take</a:t>
            </a:r>
          </a:p>
          <a:p>
            <a:pPr>
              <a:spcAft>
                <a:spcPct val="20000"/>
              </a:spcAft>
            </a:pPr>
            <a:r>
              <a:rPr lang="en-US" altLang="en-US" sz="1800">
                <a:latin typeface="Arial" panose="020B0604020202020204" pitchFamily="34" charset="0"/>
              </a:rPr>
              <a:t>	time off for courses. Prefer learning on their own.</a:t>
            </a:r>
          </a:p>
          <a:p>
            <a:r>
              <a:rPr lang="en-US" altLang="en-US" sz="1800" b="1">
                <a:latin typeface="Arial" panose="020B0604020202020204" pitchFamily="34" charset="0"/>
              </a:rPr>
              <a:t>Issues	Easy to learn on your own.</a:t>
            </a:r>
          </a:p>
          <a:p>
            <a:r>
              <a:rPr lang="en-US" altLang="en-US" sz="1800" b="1">
                <a:latin typeface="Arial" panose="020B0604020202020204" pitchFamily="34" charset="0"/>
              </a:rPr>
              <a:t>	Easy to switch between systems.</a:t>
            </a:r>
          </a:p>
        </p:txBody>
      </p:sp>
      <p:sp>
        <p:nvSpPr>
          <p:cNvPr id="16389" name="Text Box 5">
            <a:extLst>
              <a:ext uri="{FF2B5EF4-FFF2-40B4-BE49-F238E27FC236}">
                <a16:creationId xmlns:a16="http://schemas.microsoft.com/office/drawing/2014/main" id="{1920E46F-0231-DBDA-3AB1-910EADE81C1D}"/>
              </a:ext>
            </a:extLst>
          </p:cNvPr>
          <p:cNvSpPr txBox="1">
            <a:spLocks noChangeArrowheads="1"/>
          </p:cNvSpPr>
          <p:nvPr/>
        </p:nvSpPr>
        <p:spPr bwMode="auto">
          <a:xfrm>
            <a:off x="685800" y="3810000"/>
            <a:ext cx="8153400" cy="238601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2476500" algn="l"/>
              </a:tabLst>
              <a:defRPr sz="2400">
                <a:solidFill>
                  <a:schemeClr val="tx1"/>
                </a:solidFill>
                <a:latin typeface="Times New Roman" panose="02020603050405020304" pitchFamily="18" charset="0"/>
              </a:defRPr>
            </a:lvl1pPr>
            <a:lvl2pPr>
              <a:tabLst>
                <a:tab pos="2476500" algn="l"/>
              </a:tabLst>
              <a:defRPr sz="2400">
                <a:solidFill>
                  <a:schemeClr val="tx1"/>
                </a:solidFill>
                <a:latin typeface="Times New Roman" panose="02020603050405020304" pitchFamily="18" charset="0"/>
              </a:defRPr>
            </a:lvl2pPr>
            <a:lvl3pPr>
              <a:tabLst>
                <a:tab pos="2476500" algn="l"/>
              </a:tabLst>
              <a:defRPr sz="2400">
                <a:solidFill>
                  <a:schemeClr val="tx1"/>
                </a:solidFill>
                <a:latin typeface="Times New Roman" panose="02020603050405020304" pitchFamily="18" charset="0"/>
              </a:defRPr>
            </a:lvl3pPr>
            <a:lvl4pPr>
              <a:tabLst>
                <a:tab pos="2476500" algn="l"/>
              </a:tabLst>
              <a:defRPr sz="2400">
                <a:solidFill>
                  <a:schemeClr val="tx1"/>
                </a:solidFill>
                <a:latin typeface="Times New Roman" panose="02020603050405020304" pitchFamily="18" charset="0"/>
              </a:defRPr>
            </a:lvl4pPr>
            <a:lvl5pPr>
              <a:tabLst>
                <a:tab pos="2476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2476500" algn="l"/>
              </a:tabLst>
              <a:defRPr sz="2400">
                <a:solidFill>
                  <a:schemeClr val="tx1"/>
                </a:solidFill>
                <a:latin typeface="Times New Roman" panose="02020603050405020304" pitchFamily="18" charset="0"/>
              </a:defRPr>
            </a:lvl9pPr>
          </a:lstStyle>
          <a:p>
            <a:pPr>
              <a:spcAft>
                <a:spcPct val="20000"/>
              </a:spcAft>
            </a:pPr>
            <a:r>
              <a:rPr lang="en-US" altLang="en-US" sz="1800">
                <a:latin typeface="Arial" panose="020B0604020202020204" pitchFamily="34" charset="0"/>
              </a:rPr>
              <a:t>User role: </a:t>
            </a:r>
            <a:r>
              <a:rPr lang="en-US" altLang="en-US" sz="1800" b="1">
                <a:latin typeface="Arial" panose="020B0604020202020204" pitchFamily="34" charset="0"/>
              </a:rPr>
              <a:t>Accounting	</a:t>
            </a:r>
            <a:r>
              <a:rPr lang="en-US" altLang="en-US" sz="1800">
                <a:latin typeface="Arial" panose="020B0604020202020204" pitchFamily="34" charset="0"/>
              </a:rPr>
              <a:t>No. of users: 6</a:t>
            </a:r>
          </a:p>
          <a:p>
            <a:pPr>
              <a:spcAft>
                <a:spcPct val="20000"/>
              </a:spcAft>
            </a:pPr>
            <a:r>
              <a:rPr lang="en-US" altLang="en-US" sz="1800">
                <a:latin typeface="Arial" panose="020B0604020202020204" pitchFamily="34" charset="0"/>
              </a:rPr>
              <a:t>Domain experience	Experts</a:t>
            </a:r>
          </a:p>
          <a:p>
            <a:pPr>
              <a:spcAft>
                <a:spcPct val="20000"/>
              </a:spcAft>
            </a:pPr>
            <a:r>
              <a:rPr lang="en-US" altLang="en-US" sz="1800">
                <a:latin typeface="Arial" panose="020B0604020202020204" pitchFamily="34" charset="0"/>
              </a:rPr>
              <a:t>IT experience	Much, different systems</a:t>
            </a:r>
          </a:p>
          <a:p>
            <a:pPr>
              <a:spcAft>
                <a:spcPct val="20000"/>
              </a:spcAft>
            </a:pPr>
            <a:r>
              <a:rPr lang="en-US" altLang="en-US" sz="1800">
                <a:latin typeface="Arial" panose="020B0604020202020204" pitchFamily="34" charset="0"/>
              </a:rPr>
              <a:t>Domain attitude	Other staff delay things and don’t provide correct data</a:t>
            </a:r>
          </a:p>
          <a:p>
            <a:pPr>
              <a:spcAft>
                <a:spcPct val="20000"/>
              </a:spcAft>
            </a:pPr>
            <a:r>
              <a:rPr lang="en-US" altLang="en-US" sz="1800">
                <a:latin typeface="Arial" panose="020B0604020202020204" pitchFamily="34" charset="0"/>
              </a:rPr>
              <a:t>IT attitude	Integrated part of work. Willing to learn</a:t>
            </a:r>
          </a:p>
          <a:p>
            <a:pPr>
              <a:spcAft>
                <a:spcPct val="20000"/>
              </a:spcAft>
            </a:pPr>
            <a:r>
              <a:rPr lang="en-US" altLang="en-US" sz="1800">
                <a:latin typeface="Arial" panose="020B0604020202020204" pitchFamily="34" charset="0"/>
              </a:rPr>
              <a:t>Learning new system	Changeover to new system critical. At most two days</a:t>
            </a:r>
          </a:p>
          <a:p>
            <a:r>
              <a:rPr lang="en-US" altLang="en-US" sz="1800" b="1">
                <a:latin typeface="Arial" panose="020B0604020202020204" pitchFamily="34" charset="0"/>
              </a:rPr>
              <a:t>Issues	Changeover: Short course for all basic routines</a:t>
            </a:r>
          </a:p>
        </p:txBody>
      </p:sp>
      <p:sp>
        <p:nvSpPr>
          <p:cNvPr id="16390" name="Line 6">
            <a:extLst>
              <a:ext uri="{FF2B5EF4-FFF2-40B4-BE49-F238E27FC236}">
                <a16:creationId xmlns:a16="http://schemas.microsoft.com/office/drawing/2014/main" id="{F582BE75-7FA6-D90C-E3CE-58AD733409B4}"/>
              </a:ext>
            </a:extLst>
          </p:cNvPr>
          <p:cNvSpPr>
            <a:spLocks noChangeShapeType="1"/>
          </p:cNvSpPr>
          <p:nvPr/>
        </p:nvSpPr>
        <p:spPr bwMode="auto">
          <a:xfrm>
            <a:off x="685800" y="1066800"/>
            <a:ext cx="815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1" name="Line 7">
            <a:extLst>
              <a:ext uri="{FF2B5EF4-FFF2-40B4-BE49-F238E27FC236}">
                <a16:creationId xmlns:a16="http://schemas.microsoft.com/office/drawing/2014/main" id="{14319006-69AB-60E7-FC2F-EB916BCFA3E2}"/>
              </a:ext>
            </a:extLst>
          </p:cNvPr>
          <p:cNvSpPr>
            <a:spLocks noChangeShapeType="1"/>
          </p:cNvSpPr>
          <p:nvPr/>
        </p:nvSpPr>
        <p:spPr bwMode="auto">
          <a:xfrm>
            <a:off x="685800" y="13970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2" name="Line 8">
            <a:extLst>
              <a:ext uri="{FF2B5EF4-FFF2-40B4-BE49-F238E27FC236}">
                <a16:creationId xmlns:a16="http://schemas.microsoft.com/office/drawing/2014/main" id="{8F4CED96-5504-90B1-AE90-C8FDFD045C59}"/>
              </a:ext>
            </a:extLst>
          </p:cNvPr>
          <p:cNvSpPr>
            <a:spLocks noChangeShapeType="1"/>
          </p:cNvSpPr>
          <p:nvPr/>
        </p:nvSpPr>
        <p:spPr bwMode="auto">
          <a:xfrm>
            <a:off x="685800" y="17399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3" name="Line 9">
            <a:extLst>
              <a:ext uri="{FF2B5EF4-FFF2-40B4-BE49-F238E27FC236}">
                <a16:creationId xmlns:a16="http://schemas.microsoft.com/office/drawing/2014/main" id="{4BD16C31-E956-9B59-508C-04E251F5DEE3}"/>
              </a:ext>
            </a:extLst>
          </p:cNvPr>
          <p:cNvSpPr>
            <a:spLocks noChangeShapeType="1"/>
          </p:cNvSpPr>
          <p:nvPr/>
        </p:nvSpPr>
        <p:spPr bwMode="auto">
          <a:xfrm>
            <a:off x="685800" y="20447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4" name="Line 10">
            <a:extLst>
              <a:ext uri="{FF2B5EF4-FFF2-40B4-BE49-F238E27FC236}">
                <a16:creationId xmlns:a16="http://schemas.microsoft.com/office/drawing/2014/main" id="{C4D89892-7F7A-4911-2054-2E0E9EBE0D5D}"/>
              </a:ext>
            </a:extLst>
          </p:cNvPr>
          <p:cNvSpPr>
            <a:spLocks noChangeShapeType="1"/>
          </p:cNvSpPr>
          <p:nvPr/>
        </p:nvSpPr>
        <p:spPr bwMode="auto">
          <a:xfrm>
            <a:off x="685800" y="23749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5" name="Line 11">
            <a:extLst>
              <a:ext uri="{FF2B5EF4-FFF2-40B4-BE49-F238E27FC236}">
                <a16:creationId xmlns:a16="http://schemas.microsoft.com/office/drawing/2014/main" id="{44CC7D83-6CE2-B652-ED2E-6FF520B00333}"/>
              </a:ext>
            </a:extLst>
          </p:cNvPr>
          <p:cNvSpPr>
            <a:spLocks noChangeShapeType="1"/>
          </p:cNvSpPr>
          <p:nvPr/>
        </p:nvSpPr>
        <p:spPr bwMode="auto">
          <a:xfrm>
            <a:off x="685800" y="2984500"/>
            <a:ext cx="815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6" name="Line 12">
            <a:extLst>
              <a:ext uri="{FF2B5EF4-FFF2-40B4-BE49-F238E27FC236}">
                <a16:creationId xmlns:a16="http://schemas.microsoft.com/office/drawing/2014/main" id="{19149A51-0ABC-89A7-55AE-D7E039EE4B3C}"/>
              </a:ext>
            </a:extLst>
          </p:cNvPr>
          <p:cNvSpPr>
            <a:spLocks noChangeShapeType="1"/>
          </p:cNvSpPr>
          <p:nvPr/>
        </p:nvSpPr>
        <p:spPr bwMode="auto">
          <a:xfrm>
            <a:off x="3200400" y="685800"/>
            <a:ext cx="0" cy="2895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7" name="Line 13">
            <a:extLst>
              <a:ext uri="{FF2B5EF4-FFF2-40B4-BE49-F238E27FC236}">
                <a16:creationId xmlns:a16="http://schemas.microsoft.com/office/drawing/2014/main" id="{396905F9-E685-B56F-D11E-87439AB0E8C5}"/>
              </a:ext>
            </a:extLst>
          </p:cNvPr>
          <p:cNvSpPr>
            <a:spLocks noChangeShapeType="1"/>
          </p:cNvSpPr>
          <p:nvPr/>
        </p:nvSpPr>
        <p:spPr bwMode="auto">
          <a:xfrm>
            <a:off x="3200400" y="3810000"/>
            <a:ext cx="0" cy="2362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8" name="Line 14">
            <a:extLst>
              <a:ext uri="{FF2B5EF4-FFF2-40B4-BE49-F238E27FC236}">
                <a16:creationId xmlns:a16="http://schemas.microsoft.com/office/drawing/2014/main" id="{4BF886AE-298D-55EC-F13B-9C95AECABC90}"/>
              </a:ext>
            </a:extLst>
          </p:cNvPr>
          <p:cNvSpPr>
            <a:spLocks noChangeShapeType="1"/>
          </p:cNvSpPr>
          <p:nvPr/>
        </p:nvSpPr>
        <p:spPr bwMode="auto">
          <a:xfrm>
            <a:off x="685800" y="4191000"/>
            <a:ext cx="815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399" name="Line 15">
            <a:extLst>
              <a:ext uri="{FF2B5EF4-FFF2-40B4-BE49-F238E27FC236}">
                <a16:creationId xmlns:a16="http://schemas.microsoft.com/office/drawing/2014/main" id="{41F4CB17-0BA4-C3A8-4904-AA6B21C50F02}"/>
              </a:ext>
            </a:extLst>
          </p:cNvPr>
          <p:cNvSpPr>
            <a:spLocks noChangeShapeType="1"/>
          </p:cNvSpPr>
          <p:nvPr/>
        </p:nvSpPr>
        <p:spPr bwMode="auto">
          <a:xfrm>
            <a:off x="685800" y="45212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400" name="Line 16">
            <a:extLst>
              <a:ext uri="{FF2B5EF4-FFF2-40B4-BE49-F238E27FC236}">
                <a16:creationId xmlns:a16="http://schemas.microsoft.com/office/drawing/2014/main" id="{AFF61868-49EF-F46F-8FAB-13B4980D3127}"/>
              </a:ext>
            </a:extLst>
          </p:cNvPr>
          <p:cNvSpPr>
            <a:spLocks noChangeShapeType="1"/>
          </p:cNvSpPr>
          <p:nvPr/>
        </p:nvSpPr>
        <p:spPr bwMode="auto">
          <a:xfrm>
            <a:off x="685800" y="48514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401" name="Line 17">
            <a:extLst>
              <a:ext uri="{FF2B5EF4-FFF2-40B4-BE49-F238E27FC236}">
                <a16:creationId xmlns:a16="http://schemas.microsoft.com/office/drawing/2014/main" id="{4B54FEC7-88EC-6CE5-19C1-B60BD464B511}"/>
              </a:ext>
            </a:extLst>
          </p:cNvPr>
          <p:cNvSpPr>
            <a:spLocks noChangeShapeType="1"/>
          </p:cNvSpPr>
          <p:nvPr/>
        </p:nvSpPr>
        <p:spPr bwMode="auto">
          <a:xfrm>
            <a:off x="685800" y="51689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402" name="Line 18">
            <a:extLst>
              <a:ext uri="{FF2B5EF4-FFF2-40B4-BE49-F238E27FC236}">
                <a16:creationId xmlns:a16="http://schemas.microsoft.com/office/drawing/2014/main" id="{272AFC1A-7C48-B902-2BAF-73E60FFF2153}"/>
              </a:ext>
            </a:extLst>
          </p:cNvPr>
          <p:cNvSpPr>
            <a:spLocks noChangeShapeType="1"/>
          </p:cNvSpPr>
          <p:nvPr/>
        </p:nvSpPr>
        <p:spPr bwMode="auto">
          <a:xfrm>
            <a:off x="685800" y="5511800"/>
            <a:ext cx="81534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6403" name="Line 19">
            <a:extLst>
              <a:ext uri="{FF2B5EF4-FFF2-40B4-BE49-F238E27FC236}">
                <a16:creationId xmlns:a16="http://schemas.microsoft.com/office/drawing/2014/main" id="{28F756D5-4DBB-C2D1-BB0D-316037CFCF59}"/>
              </a:ext>
            </a:extLst>
          </p:cNvPr>
          <p:cNvSpPr>
            <a:spLocks noChangeShapeType="1"/>
          </p:cNvSpPr>
          <p:nvPr/>
        </p:nvSpPr>
        <p:spPr bwMode="auto">
          <a:xfrm>
            <a:off x="685800" y="5842000"/>
            <a:ext cx="815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2AEC7B-1AE3-B603-B2CC-FA89B3F4D099}"/>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17410" name="Text Box 2">
            <a:extLst>
              <a:ext uri="{FF2B5EF4-FFF2-40B4-BE49-F238E27FC236}">
                <a16:creationId xmlns:a16="http://schemas.microsoft.com/office/drawing/2014/main" id="{B15C05F1-5597-0272-4E5A-87F48DE09047}"/>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10.4C    Usability issues &amp; styles</a:t>
            </a:r>
          </a:p>
        </p:txBody>
      </p:sp>
      <p:sp>
        <p:nvSpPr>
          <p:cNvPr id="17411" name="Text Box 3">
            <a:extLst>
              <a:ext uri="{FF2B5EF4-FFF2-40B4-BE49-F238E27FC236}">
                <a16:creationId xmlns:a16="http://schemas.microsoft.com/office/drawing/2014/main" id="{29760D41-A867-F76E-E507-F6AE61BFDD09}"/>
              </a:ext>
            </a:extLst>
          </p:cNvPr>
          <p:cNvSpPr txBox="1">
            <a:spLocks noChangeArrowheads="1"/>
          </p:cNvSpPr>
          <p:nvPr/>
        </p:nvSpPr>
        <p:spPr bwMode="auto">
          <a:xfrm rot="-5400000">
            <a:off x="6586537" y="947738"/>
            <a:ext cx="1533525" cy="20574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lstStyle/>
          <a:p>
            <a:pPr>
              <a:spcAft>
                <a:spcPct val="20000"/>
              </a:spcAft>
            </a:pPr>
            <a:r>
              <a:rPr lang="en-US" altLang="en-US" sz="1800">
                <a:latin typeface="Arial" panose="020B0604020202020204" pitchFamily="34" charset="0"/>
              </a:rPr>
              <a:t>Task time</a:t>
            </a:r>
          </a:p>
          <a:p>
            <a:pPr>
              <a:spcAft>
                <a:spcPct val="20000"/>
              </a:spcAft>
            </a:pPr>
            <a:r>
              <a:rPr lang="en-US" altLang="en-US" sz="1800">
                <a:latin typeface="Arial" panose="020B0604020202020204" pitchFamily="34" charset="0"/>
              </a:rPr>
              <a:t>Probl. counts</a:t>
            </a:r>
          </a:p>
          <a:p>
            <a:pPr>
              <a:spcAft>
                <a:spcPct val="20000"/>
              </a:spcAft>
            </a:pPr>
            <a:r>
              <a:rPr lang="en-US" altLang="en-US" sz="1800">
                <a:latin typeface="Arial" panose="020B0604020202020204" pitchFamily="34" charset="0"/>
              </a:rPr>
              <a:t>Process</a:t>
            </a:r>
          </a:p>
          <a:p>
            <a:pPr>
              <a:spcAft>
                <a:spcPct val="20000"/>
              </a:spcAft>
            </a:pPr>
            <a:r>
              <a:rPr lang="en-US" altLang="en-US" sz="1800">
                <a:latin typeface="Arial" panose="020B0604020202020204" pitchFamily="34" charset="0"/>
              </a:rPr>
              <a:t>Opinion poll</a:t>
            </a:r>
          </a:p>
          <a:p>
            <a:pPr>
              <a:spcAft>
                <a:spcPct val="20000"/>
              </a:spcAft>
            </a:pPr>
            <a:r>
              <a:rPr lang="en-US" altLang="en-US" sz="1800">
                <a:latin typeface="Arial" panose="020B0604020202020204" pitchFamily="34" charset="0"/>
              </a:rPr>
              <a:t>Design-level</a:t>
            </a:r>
          </a:p>
          <a:p>
            <a:pPr>
              <a:spcAft>
                <a:spcPct val="20000"/>
              </a:spcAft>
            </a:pPr>
            <a:r>
              <a:rPr lang="en-US" altLang="en-US" sz="1800">
                <a:latin typeface="Arial" panose="020B0604020202020204" pitchFamily="34" charset="0"/>
              </a:rPr>
              <a:t>Guideline</a:t>
            </a:r>
            <a:endParaRPr lang="en-US" altLang="en-US" sz="1800" b="1">
              <a:latin typeface="Arial" panose="020B0604020202020204" pitchFamily="34" charset="0"/>
            </a:endParaRPr>
          </a:p>
        </p:txBody>
      </p:sp>
      <p:sp>
        <p:nvSpPr>
          <p:cNvPr id="17412" name="Text Box 4">
            <a:extLst>
              <a:ext uri="{FF2B5EF4-FFF2-40B4-BE49-F238E27FC236}">
                <a16:creationId xmlns:a16="http://schemas.microsoft.com/office/drawing/2014/main" id="{4D003D65-AE25-7A1B-1C36-8DB3348934A2}"/>
              </a:ext>
            </a:extLst>
          </p:cNvPr>
          <p:cNvSpPr txBox="1">
            <a:spLocks noChangeArrowheads="1"/>
          </p:cNvSpPr>
          <p:nvPr/>
        </p:nvSpPr>
        <p:spPr bwMode="auto">
          <a:xfrm>
            <a:off x="685800" y="2374900"/>
            <a:ext cx="5635625" cy="31115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lstStyle/>
          <a:p>
            <a:pPr>
              <a:spcAft>
                <a:spcPct val="20000"/>
              </a:spcAft>
            </a:pPr>
            <a:r>
              <a:rPr lang="en-US" altLang="en-US" sz="1800" b="1">
                <a:latin typeface="Arial" panose="020B0604020202020204" pitchFamily="34" charset="0"/>
              </a:rPr>
              <a:t>Issue</a:t>
            </a:r>
            <a:endParaRPr lang="en-US" altLang="en-US" sz="1800">
              <a:latin typeface="Arial" panose="020B0604020202020204" pitchFamily="34" charset="0"/>
            </a:endParaRPr>
          </a:p>
          <a:p>
            <a:pPr>
              <a:spcAft>
                <a:spcPct val="20000"/>
              </a:spcAft>
            </a:pPr>
            <a:r>
              <a:rPr lang="en-US" altLang="en-US" sz="1800">
                <a:latin typeface="Arial" panose="020B0604020202020204" pitchFamily="34" charset="0"/>
              </a:rPr>
              <a:t>1. Recording experience data, efficiency</a:t>
            </a:r>
          </a:p>
          <a:p>
            <a:pPr>
              <a:spcAft>
                <a:spcPct val="20000"/>
              </a:spcAft>
            </a:pPr>
            <a:r>
              <a:rPr lang="en-US" altLang="en-US" sz="1800">
                <a:latin typeface="Arial" panose="020B0604020202020204" pitchFamily="34" charset="0"/>
              </a:rPr>
              <a:t>2. Marketing, learn on your own, particularly exp. data</a:t>
            </a:r>
          </a:p>
          <a:p>
            <a:pPr>
              <a:spcAft>
                <a:spcPct val="20000"/>
              </a:spcAft>
            </a:pPr>
            <a:r>
              <a:rPr lang="en-US" altLang="en-US" sz="1800">
                <a:latin typeface="Arial" panose="020B0604020202020204" pitchFamily="34" charset="0"/>
              </a:rPr>
              <a:t>3. Invoicing, efficiency, understanding, overview</a:t>
            </a:r>
          </a:p>
          <a:p>
            <a:pPr>
              <a:spcAft>
                <a:spcPct val="20000"/>
              </a:spcAft>
            </a:pPr>
            <a:r>
              <a:rPr lang="en-US" altLang="en-US" sz="1800">
                <a:latin typeface="Arial" panose="020B0604020202020204" pitchFamily="34" charset="0"/>
              </a:rPr>
              <a:t>4. Accounting, changeover course</a:t>
            </a:r>
          </a:p>
          <a:p>
            <a:pPr>
              <a:spcAft>
                <a:spcPct val="20000"/>
              </a:spcAft>
            </a:pPr>
            <a:r>
              <a:rPr lang="en-US" altLang="en-US" sz="1800">
                <a:latin typeface="Arial" panose="020B0604020202020204" pitchFamily="34" charset="0"/>
              </a:rPr>
              <a:t>5. Accounting, efficiency</a:t>
            </a:r>
          </a:p>
          <a:p>
            <a:pPr>
              <a:spcAft>
                <a:spcPct val="20000"/>
              </a:spcAft>
            </a:pPr>
            <a:r>
              <a:rPr lang="en-US" altLang="en-US" sz="1800">
                <a:latin typeface="Arial" panose="020B0604020202020204" pitchFamily="34" charset="0"/>
              </a:rPr>
              <a:t>6. Detail planning, learning</a:t>
            </a:r>
          </a:p>
          <a:p>
            <a:pPr>
              <a:spcAft>
                <a:spcPct val="20000"/>
              </a:spcAft>
            </a:pPr>
            <a:r>
              <a:rPr lang="en-US" altLang="en-US" sz="1800">
                <a:latin typeface="Arial" panose="020B0604020202020204" pitchFamily="34" charset="0"/>
              </a:rPr>
              <a:t>7. Detail planning, efficiency, overview</a:t>
            </a:r>
          </a:p>
          <a:p>
            <a:pPr>
              <a:spcAft>
                <a:spcPct val="20000"/>
              </a:spcAft>
            </a:pPr>
            <a:r>
              <a:rPr lang="en-US" altLang="en-US" sz="1800">
                <a:latin typeface="Arial" panose="020B0604020202020204" pitchFamily="34" charset="0"/>
              </a:rPr>
              <a:t>8. Easy to switch between systems</a:t>
            </a:r>
            <a:endParaRPr lang="en-US" altLang="en-US" sz="1800" b="1">
              <a:latin typeface="Arial" panose="020B0604020202020204" pitchFamily="34" charset="0"/>
            </a:endParaRPr>
          </a:p>
        </p:txBody>
      </p:sp>
      <p:sp>
        <p:nvSpPr>
          <p:cNvPr id="17413" name="Text Box 5">
            <a:extLst>
              <a:ext uri="{FF2B5EF4-FFF2-40B4-BE49-F238E27FC236}">
                <a16:creationId xmlns:a16="http://schemas.microsoft.com/office/drawing/2014/main" id="{860AC6C2-6FC6-921E-69F3-E01BE131B210}"/>
              </a:ext>
            </a:extLst>
          </p:cNvPr>
          <p:cNvSpPr txBox="1">
            <a:spLocks noChangeArrowheads="1"/>
          </p:cNvSpPr>
          <p:nvPr/>
        </p:nvSpPr>
        <p:spPr bwMode="auto">
          <a:xfrm>
            <a:off x="6894513" y="838200"/>
            <a:ext cx="727075"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Aft>
                <a:spcPct val="20000"/>
              </a:spcAft>
            </a:pPr>
            <a:r>
              <a:rPr lang="en-US" altLang="en-US" sz="1800" b="1">
                <a:latin typeface="Arial" panose="020B0604020202020204" pitchFamily="34" charset="0"/>
              </a:rPr>
              <a:t>Style</a:t>
            </a:r>
            <a:endParaRPr lang="en-US" altLang="en-US" sz="1800">
              <a:latin typeface="Arial" panose="020B0604020202020204" pitchFamily="34" charset="0"/>
            </a:endParaRPr>
          </a:p>
        </p:txBody>
      </p:sp>
      <p:sp>
        <p:nvSpPr>
          <p:cNvPr id="17414" name="Line 6">
            <a:extLst>
              <a:ext uri="{FF2B5EF4-FFF2-40B4-BE49-F238E27FC236}">
                <a16:creationId xmlns:a16="http://schemas.microsoft.com/office/drawing/2014/main" id="{182E7071-C801-6FA8-7ED6-6B81E594B8F4}"/>
              </a:ext>
            </a:extLst>
          </p:cNvPr>
          <p:cNvSpPr>
            <a:spLocks noChangeShapeType="1"/>
          </p:cNvSpPr>
          <p:nvPr/>
        </p:nvSpPr>
        <p:spPr bwMode="auto">
          <a:xfrm>
            <a:off x="685800" y="5486400"/>
            <a:ext cx="7696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15" name="Line 7">
            <a:extLst>
              <a:ext uri="{FF2B5EF4-FFF2-40B4-BE49-F238E27FC236}">
                <a16:creationId xmlns:a16="http://schemas.microsoft.com/office/drawing/2014/main" id="{85C2689A-F028-AEB2-0BC6-07B1D1BC80CE}"/>
              </a:ext>
            </a:extLst>
          </p:cNvPr>
          <p:cNvSpPr>
            <a:spLocks noChangeShapeType="1"/>
          </p:cNvSpPr>
          <p:nvPr/>
        </p:nvSpPr>
        <p:spPr bwMode="auto">
          <a:xfrm flipV="1">
            <a:off x="8382000" y="838200"/>
            <a:ext cx="0" cy="4648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16" name="Line 8">
            <a:extLst>
              <a:ext uri="{FF2B5EF4-FFF2-40B4-BE49-F238E27FC236}">
                <a16:creationId xmlns:a16="http://schemas.microsoft.com/office/drawing/2014/main" id="{BA2F8A05-4813-1014-57EE-38739DA1EDC8}"/>
              </a:ext>
            </a:extLst>
          </p:cNvPr>
          <p:cNvSpPr>
            <a:spLocks noChangeShapeType="1"/>
          </p:cNvSpPr>
          <p:nvPr/>
        </p:nvSpPr>
        <p:spPr bwMode="auto">
          <a:xfrm flipH="1">
            <a:off x="6324600" y="838200"/>
            <a:ext cx="2057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17" name="Line 9">
            <a:extLst>
              <a:ext uri="{FF2B5EF4-FFF2-40B4-BE49-F238E27FC236}">
                <a16:creationId xmlns:a16="http://schemas.microsoft.com/office/drawing/2014/main" id="{2B39A405-E5D8-C83C-320E-0091C941884E}"/>
              </a:ext>
            </a:extLst>
          </p:cNvPr>
          <p:cNvSpPr>
            <a:spLocks noChangeShapeType="1"/>
          </p:cNvSpPr>
          <p:nvPr/>
        </p:nvSpPr>
        <p:spPr bwMode="auto">
          <a:xfrm>
            <a:off x="6324600" y="838200"/>
            <a:ext cx="0" cy="1524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18" name="Line 10">
            <a:extLst>
              <a:ext uri="{FF2B5EF4-FFF2-40B4-BE49-F238E27FC236}">
                <a16:creationId xmlns:a16="http://schemas.microsoft.com/office/drawing/2014/main" id="{DA47C36A-D720-D07B-436D-A1CBC7390FA1}"/>
              </a:ext>
            </a:extLst>
          </p:cNvPr>
          <p:cNvSpPr>
            <a:spLocks noChangeShapeType="1"/>
          </p:cNvSpPr>
          <p:nvPr/>
        </p:nvSpPr>
        <p:spPr bwMode="auto">
          <a:xfrm flipH="1">
            <a:off x="685800" y="2362200"/>
            <a:ext cx="5638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19" name="Line 11">
            <a:extLst>
              <a:ext uri="{FF2B5EF4-FFF2-40B4-BE49-F238E27FC236}">
                <a16:creationId xmlns:a16="http://schemas.microsoft.com/office/drawing/2014/main" id="{47C88105-1655-9BE5-A338-3F076A80F846}"/>
              </a:ext>
            </a:extLst>
          </p:cNvPr>
          <p:cNvSpPr>
            <a:spLocks noChangeShapeType="1"/>
          </p:cNvSpPr>
          <p:nvPr/>
        </p:nvSpPr>
        <p:spPr bwMode="auto">
          <a:xfrm>
            <a:off x="685800" y="2362200"/>
            <a:ext cx="0" cy="3124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0" name="Line 12">
            <a:extLst>
              <a:ext uri="{FF2B5EF4-FFF2-40B4-BE49-F238E27FC236}">
                <a16:creationId xmlns:a16="http://schemas.microsoft.com/office/drawing/2014/main" id="{DC66A73B-99C1-ABE1-11B6-82DBB00A524F}"/>
              </a:ext>
            </a:extLst>
          </p:cNvPr>
          <p:cNvSpPr>
            <a:spLocks noChangeShapeType="1"/>
          </p:cNvSpPr>
          <p:nvPr/>
        </p:nvSpPr>
        <p:spPr bwMode="auto">
          <a:xfrm>
            <a:off x="685800" y="2743200"/>
            <a:ext cx="7696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1" name="Line 13">
            <a:extLst>
              <a:ext uri="{FF2B5EF4-FFF2-40B4-BE49-F238E27FC236}">
                <a16:creationId xmlns:a16="http://schemas.microsoft.com/office/drawing/2014/main" id="{D313D012-5A99-AEEE-3099-630F6BE4A113}"/>
              </a:ext>
            </a:extLst>
          </p:cNvPr>
          <p:cNvSpPr>
            <a:spLocks noChangeShapeType="1"/>
          </p:cNvSpPr>
          <p:nvPr/>
        </p:nvSpPr>
        <p:spPr bwMode="auto">
          <a:xfrm>
            <a:off x="6324600" y="2362200"/>
            <a:ext cx="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2" name="Line 14">
            <a:extLst>
              <a:ext uri="{FF2B5EF4-FFF2-40B4-BE49-F238E27FC236}">
                <a16:creationId xmlns:a16="http://schemas.microsoft.com/office/drawing/2014/main" id="{487EC599-B665-F8A0-868D-6E77F1D3195E}"/>
              </a:ext>
            </a:extLst>
          </p:cNvPr>
          <p:cNvSpPr>
            <a:spLocks noChangeShapeType="1"/>
          </p:cNvSpPr>
          <p:nvPr/>
        </p:nvSpPr>
        <p:spPr bwMode="auto">
          <a:xfrm>
            <a:off x="685800" y="30734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3" name="Line 15">
            <a:extLst>
              <a:ext uri="{FF2B5EF4-FFF2-40B4-BE49-F238E27FC236}">
                <a16:creationId xmlns:a16="http://schemas.microsoft.com/office/drawing/2014/main" id="{DEFCB198-536F-B6BD-304A-9300724ECDD6}"/>
              </a:ext>
            </a:extLst>
          </p:cNvPr>
          <p:cNvSpPr>
            <a:spLocks noChangeShapeType="1"/>
          </p:cNvSpPr>
          <p:nvPr/>
        </p:nvSpPr>
        <p:spPr bwMode="auto">
          <a:xfrm>
            <a:off x="685800" y="34163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4" name="Line 16">
            <a:extLst>
              <a:ext uri="{FF2B5EF4-FFF2-40B4-BE49-F238E27FC236}">
                <a16:creationId xmlns:a16="http://schemas.microsoft.com/office/drawing/2014/main" id="{1C075908-F664-35DC-F1D9-12DAAE72090C}"/>
              </a:ext>
            </a:extLst>
          </p:cNvPr>
          <p:cNvSpPr>
            <a:spLocks noChangeShapeType="1"/>
          </p:cNvSpPr>
          <p:nvPr/>
        </p:nvSpPr>
        <p:spPr bwMode="auto">
          <a:xfrm>
            <a:off x="685800" y="37465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5" name="Line 17">
            <a:extLst>
              <a:ext uri="{FF2B5EF4-FFF2-40B4-BE49-F238E27FC236}">
                <a16:creationId xmlns:a16="http://schemas.microsoft.com/office/drawing/2014/main" id="{42D9A75F-6A95-FBEB-A8B3-A37D286EE883}"/>
              </a:ext>
            </a:extLst>
          </p:cNvPr>
          <p:cNvSpPr>
            <a:spLocks noChangeShapeType="1"/>
          </p:cNvSpPr>
          <p:nvPr/>
        </p:nvSpPr>
        <p:spPr bwMode="auto">
          <a:xfrm>
            <a:off x="685800" y="40767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6" name="Line 18">
            <a:extLst>
              <a:ext uri="{FF2B5EF4-FFF2-40B4-BE49-F238E27FC236}">
                <a16:creationId xmlns:a16="http://schemas.microsoft.com/office/drawing/2014/main" id="{4379D035-BF17-DEFA-67ED-9B3869E4E805}"/>
              </a:ext>
            </a:extLst>
          </p:cNvPr>
          <p:cNvSpPr>
            <a:spLocks noChangeShapeType="1"/>
          </p:cNvSpPr>
          <p:nvPr/>
        </p:nvSpPr>
        <p:spPr bwMode="auto">
          <a:xfrm>
            <a:off x="685800" y="44069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7" name="Line 19">
            <a:extLst>
              <a:ext uri="{FF2B5EF4-FFF2-40B4-BE49-F238E27FC236}">
                <a16:creationId xmlns:a16="http://schemas.microsoft.com/office/drawing/2014/main" id="{DACC6261-56B9-37A9-BAA7-3C45DBCEE377}"/>
              </a:ext>
            </a:extLst>
          </p:cNvPr>
          <p:cNvSpPr>
            <a:spLocks noChangeShapeType="1"/>
          </p:cNvSpPr>
          <p:nvPr/>
        </p:nvSpPr>
        <p:spPr bwMode="auto">
          <a:xfrm>
            <a:off x="685800" y="47244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28" name="Line 20">
            <a:extLst>
              <a:ext uri="{FF2B5EF4-FFF2-40B4-BE49-F238E27FC236}">
                <a16:creationId xmlns:a16="http://schemas.microsoft.com/office/drawing/2014/main" id="{A98E9E5F-577D-613C-9BAC-36C2EFA57E17}"/>
              </a:ext>
            </a:extLst>
          </p:cNvPr>
          <p:cNvSpPr>
            <a:spLocks noChangeShapeType="1"/>
          </p:cNvSpPr>
          <p:nvPr/>
        </p:nvSpPr>
        <p:spPr bwMode="auto">
          <a:xfrm>
            <a:off x="685800" y="5067300"/>
            <a:ext cx="7696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0" name="Line 22">
            <a:extLst>
              <a:ext uri="{FF2B5EF4-FFF2-40B4-BE49-F238E27FC236}">
                <a16:creationId xmlns:a16="http://schemas.microsoft.com/office/drawing/2014/main" id="{180AC1BF-3B4D-9D5B-7386-745D0B207F68}"/>
              </a:ext>
            </a:extLst>
          </p:cNvPr>
          <p:cNvSpPr>
            <a:spLocks noChangeShapeType="1"/>
          </p:cNvSpPr>
          <p:nvPr/>
        </p:nvSpPr>
        <p:spPr bwMode="auto">
          <a:xfrm>
            <a:off x="6680200" y="1219200"/>
            <a:ext cx="0" cy="426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1" name="Line 23">
            <a:extLst>
              <a:ext uri="{FF2B5EF4-FFF2-40B4-BE49-F238E27FC236}">
                <a16:creationId xmlns:a16="http://schemas.microsoft.com/office/drawing/2014/main" id="{2A104384-8674-7F8E-B9B6-0F06EE719946}"/>
              </a:ext>
            </a:extLst>
          </p:cNvPr>
          <p:cNvSpPr>
            <a:spLocks noChangeShapeType="1"/>
          </p:cNvSpPr>
          <p:nvPr/>
        </p:nvSpPr>
        <p:spPr bwMode="auto">
          <a:xfrm>
            <a:off x="7023100" y="1219200"/>
            <a:ext cx="0" cy="426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2" name="Line 24">
            <a:extLst>
              <a:ext uri="{FF2B5EF4-FFF2-40B4-BE49-F238E27FC236}">
                <a16:creationId xmlns:a16="http://schemas.microsoft.com/office/drawing/2014/main" id="{DE4E6926-3ED2-4FAA-8DF6-DF996FB25A4B}"/>
              </a:ext>
            </a:extLst>
          </p:cNvPr>
          <p:cNvSpPr>
            <a:spLocks noChangeShapeType="1"/>
          </p:cNvSpPr>
          <p:nvPr/>
        </p:nvSpPr>
        <p:spPr bwMode="auto">
          <a:xfrm>
            <a:off x="7353300" y="1219200"/>
            <a:ext cx="0" cy="426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3" name="Line 25">
            <a:extLst>
              <a:ext uri="{FF2B5EF4-FFF2-40B4-BE49-F238E27FC236}">
                <a16:creationId xmlns:a16="http://schemas.microsoft.com/office/drawing/2014/main" id="{6AAEC889-70A1-A1FA-6967-78FF93A2B423}"/>
              </a:ext>
            </a:extLst>
          </p:cNvPr>
          <p:cNvSpPr>
            <a:spLocks noChangeShapeType="1"/>
          </p:cNvSpPr>
          <p:nvPr/>
        </p:nvSpPr>
        <p:spPr bwMode="auto">
          <a:xfrm>
            <a:off x="7683500" y="1219200"/>
            <a:ext cx="0" cy="426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4" name="Line 26">
            <a:extLst>
              <a:ext uri="{FF2B5EF4-FFF2-40B4-BE49-F238E27FC236}">
                <a16:creationId xmlns:a16="http://schemas.microsoft.com/office/drawing/2014/main" id="{08D2E735-2FCC-E2AF-2A17-1995C74F52D3}"/>
              </a:ext>
            </a:extLst>
          </p:cNvPr>
          <p:cNvSpPr>
            <a:spLocks noChangeShapeType="1"/>
          </p:cNvSpPr>
          <p:nvPr/>
        </p:nvSpPr>
        <p:spPr bwMode="auto">
          <a:xfrm>
            <a:off x="8013700" y="1219200"/>
            <a:ext cx="0" cy="426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17436" name="Text Box 28">
            <a:extLst>
              <a:ext uri="{FF2B5EF4-FFF2-40B4-BE49-F238E27FC236}">
                <a16:creationId xmlns:a16="http://schemas.microsoft.com/office/drawing/2014/main" id="{398D0EBA-4378-F92C-7CE9-B5354B943D2E}"/>
              </a:ext>
            </a:extLst>
          </p:cNvPr>
          <p:cNvSpPr txBox="1">
            <a:spLocks noChangeArrowheads="1"/>
          </p:cNvSpPr>
          <p:nvPr/>
        </p:nvSpPr>
        <p:spPr bwMode="auto">
          <a:xfrm>
            <a:off x="6372225" y="260985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37" name="Text Box 29">
            <a:extLst>
              <a:ext uri="{FF2B5EF4-FFF2-40B4-BE49-F238E27FC236}">
                <a16:creationId xmlns:a16="http://schemas.microsoft.com/office/drawing/2014/main" id="{C1E0D950-7F07-ACDC-F5D3-5B4CA623B8A3}"/>
              </a:ext>
            </a:extLst>
          </p:cNvPr>
          <p:cNvSpPr txBox="1">
            <a:spLocks noChangeArrowheads="1"/>
          </p:cNvSpPr>
          <p:nvPr/>
        </p:nvSpPr>
        <p:spPr bwMode="auto">
          <a:xfrm>
            <a:off x="7058025" y="260985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38" name="Text Box 30">
            <a:extLst>
              <a:ext uri="{FF2B5EF4-FFF2-40B4-BE49-F238E27FC236}">
                <a16:creationId xmlns:a16="http://schemas.microsoft.com/office/drawing/2014/main" id="{5D371A3A-2D45-FB86-37E5-64FA8C8AA594}"/>
              </a:ext>
            </a:extLst>
          </p:cNvPr>
          <p:cNvSpPr txBox="1">
            <a:spLocks noChangeArrowheads="1"/>
          </p:cNvSpPr>
          <p:nvPr/>
        </p:nvSpPr>
        <p:spPr bwMode="auto">
          <a:xfrm>
            <a:off x="6753225" y="2943225"/>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39" name="Text Box 31">
            <a:extLst>
              <a:ext uri="{FF2B5EF4-FFF2-40B4-BE49-F238E27FC236}">
                <a16:creationId xmlns:a16="http://schemas.microsoft.com/office/drawing/2014/main" id="{4DDF3B78-77D5-2C90-A470-31B16290A87D}"/>
              </a:ext>
            </a:extLst>
          </p:cNvPr>
          <p:cNvSpPr txBox="1">
            <a:spLocks noChangeArrowheads="1"/>
          </p:cNvSpPr>
          <p:nvPr/>
        </p:nvSpPr>
        <p:spPr bwMode="auto">
          <a:xfrm>
            <a:off x="7058025" y="2943225"/>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0" name="Text Box 32">
            <a:extLst>
              <a:ext uri="{FF2B5EF4-FFF2-40B4-BE49-F238E27FC236}">
                <a16:creationId xmlns:a16="http://schemas.microsoft.com/office/drawing/2014/main" id="{CC9C42D6-17D6-A3F8-4D70-99E44D40AAC5}"/>
              </a:ext>
            </a:extLst>
          </p:cNvPr>
          <p:cNvSpPr txBox="1">
            <a:spLocks noChangeArrowheads="1"/>
          </p:cNvSpPr>
          <p:nvPr/>
        </p:nvSpPr>
        <p:spPr bwMode="auto">
          <a:xfrm>
            <a:off x="6372225" y="32766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1" name="Text Box 33">
            <a:extLst>
              <a:ext uri="{FF2B5EF4-FFF2-40B4-BE49-F238E27FC236}">
                <a16:creationId xmlns:a16="http://schemas.microsoft.com/office/drawing/2014/main" id="{ED991E60-A73C-35F7-94B6-F64C91F85E9C}"/>
              </a:ext>
            </a:extLst>
          </p:cNvPr>
          <p:cNvSpPr txBox="1">
            <a:spLocks noChangeArrowheads="1"/>
          </p:cNvSpPr>
          <p:nvPr/>
        </p:nvSpPr>
        <p:spPr bwMode="auto">
          <a:xfrm>
            <a:off x="7058025" y="32766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2" name="Text Box 34">
            <a:extLst>
              <a:ext uri="{FF2B5EF4-FFF2-40B4-BE49-F238E27FC236}">
                <a16:creationId xmlns:a16="http://schemas.microsoft.com/office/drawing/2014/main" id="{0645DE7E-B6CC-4D1F-9D03-F3F95F0F4553}"/>
              </a:ext>
            </a:extLst>
          </p:cNvPr>
          <p:cNvSpPr txBox="1">
            <a:spLocks noChangeArrowheads="1"/>
          </p:cNvSpPr>
          <p:nvPr/>
        </p:nvSpPr>
        <p:spPr bwMode="auto">
          <a:xfrm>
            <a:off x="8067675" y="32766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3" name="Text Box 35">
            <a:extLst>
              <a:ext uri="{FF2B5EF4-FFF2-40B4-BE49-F238E27FC236}">
                <a16:creationId xmlns:a16="http://schemas.microsoft.com/office/drawing/2014/main" id="{DE2A7E44-502B-A406-6673-F85CF29E0950}"/>
              </a:ext>
            </a:extLst>
          </p:cNvPr>
          <p:cNvSpPr txBox="1">
            <a:spLocks noChangeArrowheads="1"/>
          </p:cNvSpPr>
          <p:nvPr/>
        </p:nvSpPr>
        <p:spPr bwMode="auto">
          <a:xfrm>
            <a:off x="6372225" y="36195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4" name="Text Box 36">
            <a:extLst>
              <a:ext uri="{FF2B5EF4-FFF2-40B4-BE49-F238E27FC236}">
                <a16:creationId xmlns:a16="http://schemas.microsoft.com/office/drawing/2014/main" id="{CAD5265D-D597-028D-0097-4EE1E0FF4098}"/>
              </a:ext>
            </a:extLst>
          </p:cNvPr>
          <p:cNvSpPr txBox="1">
            <a:spLocks noChangeArrowheads="1"/>
          </p:cNvSpPr>
          <p:nvPr/>
        </p:nvSpPr>
        <p:spPr bwMode="auto">
          <a:xfrm>
            <a:off x="6372225" y="39624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5" name="Text Box 37">
            <a:extLst>
              <a:ext uri="{FF2B5EF4-FFF2-40B4-BE49-F238E27FC236}">
                <a16:creationId xmlns:a16="http://schemas.microsoft.com/office/drawing/2014/main" id="{70BEA5AE-C907-0D08-B84D-B73E144B424E}"/>
              </a:ext>
            </a:extLst>
          </p:cNvPr>
          <p:cNvSpPr txBox="1">
            <a:spLocks noChangeArrowheads="1"/>
          </p:cNvSpPr>
          <p:nvPr/>
        </p:nvSpPr>
        <p:spPr bwMode="auto">
          <a:xfrm>
            <a:off x="6372225" y="42672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6" name="Text Box 38">
            <a:extLst>
              <a:ext uri="{FF2B5EF4-FFF2-40B4-BE49-F238E27FC236}">
                <a16:creationId xmlns:a16="http://schemas.microsoft.com/office/drawing/2014/main" id="{AF3AA9E6-EAA4-02DB-A4ED-D22388D887D1}"/>
              </a:ext>
            </a:extLst>
          </p:cNvPr>
          <p:cNvSpPr txBox="1">
            <a:spLocks noChangeArrowheads="1"/>
          </p:cNvSpPr>
          <p:nvPr/>
        </p:nvSpPr>
        <p:spPr bwMode="auto">
          <a:xfrm>
            <a:off x="7058025" y="4267200"/>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7" name="Text Box 39">
            <a:extLst>
              <a:ext uri="{FF2B5EF4-FFF2-40B4-BE49-F238E27FC236}">
                <a16:creationId xmlns:a16="http://schemas.microsoft.com/office/drawing/2014/main" id="{ECCB7F42-5166-5721-C8F3-4EA482EE72C7}"/>
              </a:ext>
            </a:extLst>
          </p:cNvPr>
          <p:cNvSpPr txBox="1">
            <a:spLocks noChangeArrowheads="1"/>
          </p:cNvSpPr>
          <p:nvPr/>
        </p:nvSpPr>
        <p:spPr bwMode="auto">
          <a:xfrm>
            <a:off x="6372225" y="4600575"/>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8" name="Text Box 40">
            <a:extLst>
              <a:ext uri="{FF2B5EF4-FFF2-40B4-BE49-F238E27FC236}">
                <a16:creationId xmlns:a16="http://schemas.microsoft.com/office/drawing/2014/main" id="{86E7F5CD-4D25-2140-F3C6-747283961AAB}"/>
              </a:ext>
            </a:extLst>
          </p:cNvPr>
          <p:cNvSpPr txBox="1">
            <a:spLocks noChangeArrowheads="1"/>
          </p:cNvSpPr>
          <p:nvPr/>
        </p:nvSpPr>
        <p:spPr bwMode="auto">
          <a:xfrm>
            <a:off x="7058025" y="4600575"/>
            <a:ext cx="223838"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
        <p:nvSpPr>
          <p:cNvPr id="17449" name="Text Box 41">
            <a:extLst>
              <a:ext uri="{FF2B5EF4-FFF2-40B4-BE49-F238E27FC236}">
                <a16:creationId xmlns:a16="http://schemas.microsoft.com/office/drawing/2014/main" id="{1F332DC5-BEC0-41CB-18C7-56408C7A1145}"/>
              </a:ext>
            </a:extLst>
          </p:cNvPr>
          <p:cNvSpPr txBox="1">
            <a:spLocks noChangeArrowheads="1"/>
          </p:cNvSpPr>
          <p:nvPr/>
        </p:nvSpPr>
        <p:spPr bwMode="auto">
          <a:xfrm>
            <a:off x="8067675" y="4941888"/>
            <a:ext cx="223838"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3200" b="1">
                <a:latin typeface="Symbol" panose="05050102010706020507" pitchFamily="18" charset="2"/>
                <a:sym typeface="Symbol" panose="05050102010706020507" pitchFamily="18" charset="2"/>
              </a:rPr>
              <a:t></a:t>
            </a:r>
            <a:endParaRPr lang="en-US" altLang="en-US" sz="1800">
              <a:latin typeface="Symbol" panose="05050102010706020507" pitchFamily="18" charset="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7FEBA0-B4DB-C044-7CCE-D5EE1D4D6592}"/>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18434" name="Text Box 2">
            <a:extLst>
              <a:ext uri="{FF2B5EF4-FFF2-40B4-BE49-F238E27FC236}">
                <a16:creationId xmlns:a16="http://schemas.microsoft.com/office/drawing/2014/main" id="{A1CB4C08-82B9-6DBF-0B93-F1C581DEEFFD}"/>
              </a:ext>
            </a:extLst>
          </p:cNvPr>
          <p:cNvSpPr txBox="1">
            <a:spLocks noChangeArrowheads="1"/>
          </p:cNvSpPr>
          <p:nvPr/>
        </p:nvSpPr>
        <p:spPr bwMode="auto">
          <a:xfrm>
            <a:off x="601663" y="76200"/>
            <a:ext cx="6789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10.4D    Final requirements, issue one</a:t>
            </a:r>
          </a:p>
        </p:txBody>
      </p:sp>
      <p:sp>
        <p:nvSpPr>
          <p:cNvPr id="18435" name="Text Box 3">
            <a:extLst>
              <a:ext uri="{FF2B5EF4-FFF2-40B4-BE49-F238E27FC236}">
                <a16:creationId xmlns:a16="http://schemas.microsoft.com/office/drawing/2014/main" id="{96C69972-6B1B-AA21-822A-2F2AEADD7704}"/>
              </a:ext>
            </a:extLst>
          </p:cNvPr>
          <p:cNvSpPr txBox="1">
            <a:spLocks noChangeArrowheads="1"/>
          </p:cNvSpPr>
          <p:nvPr/>
        </p:nvSpPr>
        <p:spPr bwMode="auto">
          <a:xfrm>
            <a:off x="685800" y="762000"/>
            <a:ext cx="8243888" cy="531018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00" tIns="82800" rIns="90000" bIns="180000">
            <a:spAutoFit/>
          </a:bodyPr>
          <a:lstStyle>
            <a:lvl1pPr marL="673100" indent="-673100">
              <a:tabLst>
                <a:tab pos="673100" algn="l"/>
              </a:tabLst>
              <a:defRPr sz="2400">
                <a:solidFill>
                  <a:schemeClr val="tx1"/>
                </a:solidFill>
                <a:latin typeface="Times New Roman" panose="02020603050405020304" pitchFamily="18" charset="0"/>
              </a:defRPr>
            </a:lvl1pPr>
            <a:lvl2pPr marL="863600">
              <a:tabLst>
                <a:tab pos="673100" algn="l"/>
              </a:tabLst>
              <a:defRPr sz="2400">
                <a:solidFill>
                  <a:schemeClr val="tx1"/>
                </a:solidFill>
                <a:latin typeface="Times New Roman" panose="02020603050405020304" pitchFamily="18" charset="0"/>
              </a:defRPr>
            </a:lvl2pPr>
            <a:lvl3pPr marL="1054100">
              <a:tabLst>
                <a:tab pos="673100" algn="l"/>
              </a:tabLst>
              <a:defRPr sz="2400">
                <a:solidFill>
                  <a:schemeClr val="tx1"/>
                </a:solidFill>
                <a:latin typeface="Times New Roman" panose="02020603050405020304" pitchFamily="18" charset="0"/>
              </a:defRPr>
            </a:lvl3pPr>
            <a:lvl4pPr>
              <a:tabLst>
                <a:tab pos="673100" algn="l"/>
              </a:tabLst>
              <a:defRPr sz="2400">
                <a:solidFill>
                  <a:schemeClr val="tx1"/>
                </a:solidFill>
                <a:latin typeface="Times New Roman" panose="02020603050405020304" pitchFamily="18" charset="0"/>
              </a:defRPr>
            </a:lvl4pPr>
            <a:lvl5pPr>
              <a:tabLst>
                <a:tab pos="6731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6731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6731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6731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673100" algn="l"/>
              </a:tabLst>
              <a:defRPr sz="2400">
                <a:solidFill>
                  <a:schemeClr val="tx1"/>
                </a:solidFill>
                <a:latin typeface="Times New Roman" panose="02020603050405020304" pitchFamily="18" charset="0"/>
              </a:defRPr>
            </a:lvl9pPr>
          </a:lstStyle>
          <a:p>
            <a:r>
              <a:rPr lang="en-US" altLang="en-US" sz="1600" b="1">
                <a:latin typeface="Arial" panose="020B0604020202020204" pitchFamily="34" charset="0"/>
              </a:rPr>
              <a:t>Usability requirements for the shipyard</a:t>
            </a:r>
            <a:endParaRPr lang="en-US" altLang="en-US" sz="1600">
              <a:latin typeface="Arial" panose="020B0604020202020204" pitchFamily="34" charset="0"/>
            </a:endParaRPr>
          </a:p>
          <a:p>
            <a:r>
              <a:rPr lang="en-US" altLang="en-US" sz="1600">
                <a:latin typeface="Arial" panose="020B0604020202020204" pitchFamily="34" charset="0"/>
              </a:rPr>
              <a:t>It must be easy to record experience data. Otherwise it will not be done. This will most</a:t>
            </a:r>
          </a:p>
          <a:p>
            <a:pPr>
              <a:spcAft>
                <a:spcPct val="50000"/>
              </a:spcAft>
            </a:pPr>
            <a:r>
              <a:rPr lang="en-US" altLang="en-US" sz="1600">
                <a:latin typeface="Arial" panose="020B0604020202020204" pitchFamily="34" charset="0"/>
              </a:rPr>
              <a:t>conveniently be done while entering or editing job data:</a:t>
            </a:r>
          </a:p>
          <a:p>
            <a:r>
              <a:rPr lang="en-US" altLang="en-US" sz="1600" b="1">
                <a:latin typeface="Arial" panose="020B0604020202020204" pitchFamily="34" charset="0"/>
              </a:rPr>
              <a:t>R10.1</a:t>
            </a:r>
            <a:r>
              <a:rPr lang="en-US" altLang="en-US" sz="1600">
                <a:latin typeface="Arial" panose="020B0604020202020204" pitchFamily="34" charset="0"/>
              </a:rPr>
              <a:t>	When a job has been selected for data entry, it shall be possible for an experienced user to attach experience data within 30 seconds, including lookup of experience keywords. (See task description in App. xx.1.) The vendor may choose R10.6 through R10.8 instead of R10.1. Chosen requirement: _____.</a:t>
            </a:r>
          </a:p>
          <a:p>
            <a:r>
              <a:rPr lang="en-US" altLang="en-US" b="1">
                <a:latin typeface="Arial" panose="020B0604020202020204" pitchFamily="34" charset="0"/>
              </a:rPr>
              <a:t>. . .</a:t>
            </a:r>
            <a:endParaRPr lang="en-US" altLang="en-US" sz="1600">
              <a:latin typeface="Arial" panose="020B0604020202020204" pitchFamily="34" charset="0"/>
            </a:endParaRPr>
          </a:p>
          <a:p>
            <a:r>
              <a:rPr lang="en-US" altLang="en-US" sz="1600">
                <a:latin typeface="Arial" panose="020B0604020202020204" pitchFamily="34" charset="0"/>
              </a:rPr>
              <a:t>The vendor may choose an iterative design approach instead of some of the above</a:t>
            </a:r>
          </a:p>
          <a:p>
            <a:pPr>
              <a:spcAft>
                <a:spcPct val="50000"/>
              </a:spcAft>
            </a:pPr>
            <a:r>
              <a:rPr lang="en-US" altLang="en-US" sz="1600">
                <a:latin typeface="Arial" panose="020B0604020202020204" pitchFamily="34" charset="0"/>
              </a:rPr>
              <a:t>requirements:</a:t>
            </a:r>
          </a:p>
          <a:p>
            <a:pPr>
              <a:spcAft>
                <a:spcPct val="50000"/>
              </a:spcAft>
            </a:pPr>
            <a:r>
              <a:rPr lang="en-US" altLang="en-US" sz="1600" b="1">
                <a:latin typeface="Arial" panose="020B0604020202020204" pitchFamily="34" charset="0"/>
              </a:rPr>
              <a:t>R10.6</a:t>
            </a:r>
            <a:r>
              <a:rPr lang="en-US" altLang="en-US" sz="1600">
                <a:latin typeface="Arial" panose="020B0604020202020204" pitchFamily="34" charset="0"/>
              </a:rPr>
              <a:t>	During design of non-standard features, a sequence of 3 prototypes shall be made. Each prototype shall be usability-tested and the defects most important to usability shall be corrected . . . </a:t>
            </a:r>
          </a:p>
          <a:p>
            <a:pPr>
              <a:spcAft>
                <a:spcPct val="50000"/>
              </a:spcAft>
            </a:pPr>
            <a:r>
              <a:rPr lang="en-US" altLang="en-US" sz="1600" b="1">
                <a:latin typeface="Arial" panose="020B0604020202020204" pitchFamily="34" charset="0"/>
              </a:rPr>
              <a:t>R10.7</a:t>
            </a:r>
            <a:r>
              <a:rPr lang="en-US" altLang="en-US" sz="1600">
                <a:latin typeface="Arial" panose="020B0604020202020204" pitchFamily="34" charset="0"/>
              </a:rPr>
              <a:t>	After the last usability test, the customer and the vendor negotiate whether to make additional prototypes for an additional fee, whether to implement the last prototype, or whether to cancel the contract due to insufficient usability.</a:t>
            </a:r>
          </a:p>
          <a:p>
            <a:r>
              <a:rPr lang="en-US" altLang="en-US" sz="1600" b="1">
                <a:latin typeface="Arial" panose="020B0604020202020204" pitchFamily="34" charset="0"/>
              </a:rPr>
              <a:t>R10.8</a:t>
            </a:r>
            <a:r>
              <a:rPr lang="en-US" altLang="en-US" sz="1600">
                <a:latin typeface="Arial" panose="020B0604020202020204" pitchFamily="34" charset="0"/>
              </a:rPr>
              <a:t>	If the contract is cancelled according to R10.7, the customer shall pay $_________ as compensation.</a:t>
            </a:r>
            <a:endParaRPr lang="en-US" altLang="en-US" sz="180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1556A1-BB1C-617A-F00E-1A6B2601C85C}"/>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24578" name="Text Box 2">
            <a:extLst>
              <a:ext uri="{FF2B5EF4-FFF2-40B4-BE49-F238E27FC236}">
                <a16:creationId xmlns:a16="http://schemas.microsoft.com/office/drawing/2014/main" id="{65829374-7B5A-F933-3088-2E0CAD447326}"/>
              </a:ext>
            </a:extLst>
          </p:cNvPr>
          <p:cNvSpPr txBox="1">
            <a:spLocks noChangeArrowheads="1"/>
          </p:cNvSpPr>
          <p:nvPr/>
        </p:nvSpPr>
        <p:spPr bwMode="auto">
          <a:xfrm>
            <a:off x="601663" y="76200"/>
            <a:ext cx="6789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10.6)    The keystroke-level model</a:t>
            </a:r>
          </a:p>
        </p:txBody>
      </p:sp>
      <p:sp>
        <p:nvSpPr>
          <p:cNvPr id="24579" name="Text Box 3">
            <a:extLst>
              <a:ext uri="{FF2B5EF4-FFF2-40B4-BE49-F238E27FC236}">
                <a16:creationId xmlns:a16="http://schemas.microsoft.com/office/drawing/2014/main" id="{B0726DCD-C160-971F-280F-2EFDFBD54490}"/>
              </a:ext>
            </a:extLst>
          </p:cNvPr>
          <p:cNvSpPr txBox="1">
            <a:spLocks noChangeArrowheads="1"/>
          </p:cNvSpPr>
          <p:nvPr/>
        </p:nvSpPr>
        <p:spPr bwMode="auto">
          <a:xfrm>
            <a:off x="685800" y="762000"/>
            <a:ext cx="7848600" cy="53340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4000" tIns="46800" rIns="90000" bIns="108000"/>
          <a:lstStyle>
            <a:lvl1pPr marL="482600" indent="-482600">
              <a:tabLst>
                <a:tab pos="5905500" algn="l"/>
              </a:tabLst>
              <a:defRPr sz="2400">
                <a:solidFill>
                  <a:schemeClr val="tx1"/>
                </a:solidFill>
                <a:latin typeface="Times New Roman" panose="02020603050405020304" pitchFamily="18" charset="0"/>
              </a:defRPr>
            </a:lvl1pPr>
            <a:lvl2pPr marL="863600">
              <a:tabLst>
                <a:tab pos="5905500" algn="l"/>
              </a:tabLst>
              <a:defRPr sz="2400">
                <a:solidFill>
                  <a:schemeClr val="tx1"/>
                </a:solidFill>
                <a:latin typeface="Times New Roman" panose="02020603050405020304" pitchFamily="18" charset="0"/>
              </a:defRPr>
            </a:lvl2pPr>
            <a:lvl3pPr marL="1054100">
              <a:tabLst>
                <a:tab pos="5905500" algn="l"/>
              </a:tabLst>
              <a:defRPr sz="2400">
                <a:solidFill>
                  <a:schemeClr val="tx1"/>
                </a:solidFill>
                <a:latin typeface="Times New Roman" panose="02020603050405020304" pitchFamily="18" charset="0"/>
              </a:defRPr>
            </a:lvl3pPr>
            <a:lvl4pPr>
              <a:tabLst>
                <a:tab pos="5905500" algn="l"/>
              </a:tabLst>
              <a:defRPr sz="2400">
                <a:solidFill>
                  <a:schemeClr val="tx1"/>
                </a:solidFill>
                <a:latin typeface="Times New Roman" panose="02020603050405020304" pitchFamily="18" charset="0"/>
              </a:defRPr>
            </a:lvl4pPr>
            <a:lvl5pPr>
              <a:tabLst>
                <a:tab pos="59055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59055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59055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59055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5905500" algn="l"/>
              </a:tabLst>
              <a:defRPr sz="2400">
                <a:solidFill>
                  <a:schemeClr val="tx1"/>
                </a:solidFill>
                <a:latin typeface="Times New Roman" panose="02020603050405020304" pitchFamily="18" charset="0"/>
              </a:defRPr>
            </a:lvl9pPr>
          </a:lstStyle>
          <a:p>
            <a:pPr>
              <a:spcAft>
                <a:spcPct val="20000"/>
              </a:spcAft>
            </a:pPr>
            <a:r>
              <a:rPr lang="en-US" altLang="en-US" sz="1800" b="1">
                <a:latin typeface="Arial" panose="020B0604020202020204" pitchFamily="34" charset="0"/>
              </a:rPr>
              <a:t>Operation	Seconds</a:t>
            </a:r>
            <a:endParaRPr lang="en-US" altLang="en-US" sz="1800">
              <a:latin typeface="Arial" panose="020B0604020202020204" pitchFamily="34" charset="0"/>
            </a:endParaRPr>
          </a:p>
          <a:p>
            <a:pPr>
              <a:spcAft>
                <a:spcPct val="20000"/>
              </a:spcAft>
            </a:pPr>
            <a:r>
              <a:rPr lang="en-US" altLang="en-US" sz="1800">
                <a:latin typeface="Arial" panose="020B0604020202020204" pitchFamily="34" charset="0"/>
              </a:rPr>
              <a:t>Ka:	Keystroke or click, good typist	0.10</a:t>
            </a:r>
          </a:p>
          <a:p>
            <a:pPr>
              <a:spcAft>
                <a:spcPct val="20000"/>
              </a:spcAft>
            </a:pPr>
            <a:r>
              <a:rPr lang="en-US" altLang="en-US" sz="1800">
                <a:latin typeface="Arial" panose="020B0604020202020204" pitchFamily="34" charset="0"/>
              </a:rPr>
              <a:t>Kb:	Keystroke or click, average typist	0.20</a:t>
            </a:r>
          </a:p>
          <a:p>
            <a:pPr>
              <a:spcAft>
                <a:spcPct val="20000"/>
              </a:spcAft>
            </a:pPr>
            <a:r>
              <a:rPr lang="en-US" altLang="en-US" sz="1800">
                <a:latin typeface="Arial" panose="020B0604020202020204" pitchFamily="34" charset="0"/>
              </a:rPr>
              <a:t>Kc:	Keystroke or click, average non-secretary user	0.30</a:t>
            </a:r>
          </a:p>
          <a:p>
            <a:r>
              <a:rPr lang="en-US" altLang="en-US" sz="1800">
                <a:latin typeface="Arial" panose="020B0604020202020204" pitchFamily="34" charset="0"/>
              </a:rPr>
              <a:t>Kd:	Keystrokes in complex codes, for instance	0.75</a:t>
            </a:r>
          </a:p>
          <a:p>
            <a:pPr>
              <a:spcAft>
                <a:spcPct val="20000"/>
              </a:spcAft>
            </a:pPr>
            <a:r>
              <a:rPr lang="en-US" altLang="en-US" sz="1800">
                <a:latin typeface="Arial" panose="020B0604020202020204" pitchFamily="34" charset="0"/>
              </a:rPr>
              <a:t>	product numbers	</a:t>
            </a:r>
          </a:p>
          <a:p>
            <a:r>
              <a:rPr lang="en-US" altLang="en-US" sz="1800">
                <a:latin typeface="Arial" panose="020B0604020202020204" pitchFamily="34" charset="0"/>
              </a:rPr>
              <a:t>P:	Pointing with mouse, excluding the click	0.8-1.5</a:t>
            </a:r>
          </a:p>
          <a:p>
            <a:pPr>
              <a:spcAft>
                <a:spcPct val="20000"/>
              </a:spcAft>
            </a:pPr>
            <a:r>
              <a:rPr lang="en-US" altLang="en-US" sz="1800">
                <a:latin typeface="Arial" panose="020B0604020202020204" pitchFamily="34" charset="0"/>
              </a:rPr>
              <a:t>	depending on length moved</a:t>
            </a:r>
          </a:p>
          <a:p>
            <a:r>
              <a:rPr lang="en-US" altLang="en-US" sz="1800">
                <a:latin typeface="Arial" panose="020B0604020202020204" pitchFamily="34" charset="0"/>
              </a:rPr>
              <a:t>H:	Homing, i.e. moving hand from keyboard to mouse	0.40</a:t>
            </a:r>
          </a:p>
          <a:p>
            <a:pPr>
              <a:spcAft>
                <a:spcPct val="20000"/>
              </a:spcAft>
            </a:pPr>
            <a:r>
              <a:rPr lang="en-US" altLang="en-US" sz="1800">
                <a:latin typeface="Arial" panose="020B0604020202020204" pitchFamily="34" charset="0"/>
              </a:rPr>
              <a:t>	or vice versa	</a:t>
            </a:r>
          </a:p>
          <a:p>
            <a:r>
              <a:rPr lang="en-US" altLang="en-US" sz="1800">
                <a:latin typeface="Arial" panose="020B0604020202020204" pitchFamily="34" charset="0"/>
              </a:rPr>
              <a:t>M:	Mental preparation to select a function or start	1.35</a:t>
            </a:r>
          </a:p>
          <a:p>
            <a:pPr>
              <a:spcAft>
                <a:spcPct val="20000"/>
              </a:spcAft>
            </a:pPr>
            <a:r>
              <a:rPr lang="en-US" altLang="en-US" sz="1800">
                <a:latin typeface="Arial" panose="020B0604020202020204" pitchFamily="34" charset="0"/>
              </a:rPr>
              <a:t>	entering a new chunk of data.	</a:t>
            </a:r>
          </a:p>
          <a:p>
            <a:r>
              <a:rPr lang="en-US" altLang="en-US" sz="1800">
                <a:latin typeface="Arial" panose="020B0604020202020204" pitchFamily="34" charset="0"/>
              </a:rPr>
              <a:t>R:	System response time. The part of system response	Non-overlapped</a:t>
            </a:r>
          </a:p>
          <a:p>
            <a:r>
              <a:rPr lang="en-US" altLang="en-US" sz="1800">
                <a:latin typeface="Arial" panose="020B0604020202020204" pitchFamily="34" charset="0"/>
              </a:rPr>
              <a:t>	time that doesn't overlap mental preparation, 	response time</a:t>
            </a:r>
          </a:p>
          <a:p>
            <a:pPr>
              <a:spcAft>
                <a:spcPct val="20000"/>
              </a:spcAft>
            </a:pPr>
            <a:r>
              <a:rPr lang="en-US" altLang="en-US" sz="1800">
                <a:latin typeface="Arial" panose="020B0604020202020204" pitchFamily="34" charset="0"/>
              </a:rPr>
              <a:t>	talking to customers, etc.</a:t>
            </a:r>
          </a:p>
          <a:p>
            <a:r>
              <a:rPr lang="en-US" altLang="en-US" sz="1800">
                <a:latin typeface="Arial" panose="020B0604020202020204" pitchFamily="34" charset="0"/>
              </a:rPr>
              <a:t>T:	Essential task time to think, get information from	Task-dependent</a:t>
            </a:r>
          </a:p>
          <a:p>
            <a:r>
              <a:rPr lang="en-US" altLang="en-US" sz="1800">
                <a:latin typeface="Arial" panose="020B0604020202020204" pitchFamily="34" charset="0"/>
              </a:rPr>
              <a:t>	customer, etc.	</a:t>
            </a:r>
          </a:p>
        </p:txBody>
      </p:sp>
      <p:sp>
        <p:nvSpPr>
          <p:cNvPr id="24581" name="Line 5">
            <a:extLst>
              <a:ext uri="{FF2B5EF4-FFF2-40B4-BE49-F238E27FC236}">
                <a16:creationId xmlns:a16="http://schemas.microsoft.com/office/drawing/2014/main" id="{33FF6310-8149-8D8A-B920-1BE25629679F}"/>
              </a:ext>
            </a:extLst>
          </p:cNvPr>
          <p:cNvSpPr>
            <a:spLocks noChangeShapeType="1"/>
          </p:cNvSpPr>
          <p:nvPr/>
        </p:nvSpPr>
        <p:spPr bwMode="auto">
          <a:xfrm>
            <a:off x="6680200" y="762000"/>
            <a:ext cx="0" cy="533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2" name="Line 6">
            <a:extLst>
              <a:ext uri="{FF2B5EF4-FFF2-40B4-BE49-F238E27FC236}">
                <a16:creationId xmlns:a16="http://schemas.microsoft.com/office/drawing/2014/main" id="{69A164B1-745D-42F3-AD0D-642C7193B04E}"/>
              </a:ext>
            </a:extLst>
          </p:cNvPr>
          <p:cNvSpPr>
            <a:spLocks noChangeShapeType="1"/>
          </p:cNvSpPr>
          <p:nvPr/>
        </p:nvSpPr>
        <p:spPr bwMode="auto">
          <a:xfrm>
            <a:off x="685800" y="11430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3" name="Line 7">
            <a:extLst>
              <a:ext uri="{FF2B5EF4-FFF2-40B4-BE49-F238E27FC236}">
                <a16:creationId xmlns:a16="http://schemas.microsoft.com/office/drawing/2014/main" id="{8DE3DE37-EC4C-3C09-446F-0541278818DC}"/>
              </a:ext>
            </a:extLst>
          </p:cNvPr>
          <p:cNvSpPr>
            <a:spLocks noChangeShapeType="1"/>
          </p:cNvSpPr>
          <p:nvPr/>
        </p:nvSpPr>
        <p:spPr bwMode="auto">
          <a:xfrm>
            <a:off x="685800" y="14859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4" name="Line 8">
            <a:extLst>
              <a:ext uri="{FF2B5EF4-FFF2-40B4-BE49-F238E27FC236}">
                <a16:creationId xmlns:a16="http://schemas.microsoft.com/office/drawing/2014/main" id="{063DF1E3-2D24-8A50-CAB2-FFD06BE27394}"/>
              </a:ext>
            </a:extLst>
          </p:cNvPr>
          <p:cNvSpPr>
            <a:spLocks noChangeShapeType="1"/>
          </p:cNvSpPr>
          <p:nvPr/>
        </p:nvSpPr>
        <p:spPr bwMode="auto">
          <a:xfrm>
            <a:off x="685800" y="18034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5" name="Line 9">
            <a:extLst>
              <a:ext uri="{FF2B5EF4-FFF2-40B4-BE49-F238E27FC236}">
                <a16:creationId xmlns:a16="http://schemas.microsoft.com/office/drawing/2014/main" id="{F77F26FC-5A18-D359-F343-9C3D326EE7B4}"/>
              </a:ext>
            </a:extLst>
          </p:cNvPr>
          <p:cNvSpPr>
            <a:spLocks noChangeShapeType="1"/>
          </p:cNvSpPr>
          <p:nvPr/>
        </p:nvSpPr>
        <p:spPr bwMode="auto">
          <a:xfrm>
            <a:off x="685800" y="21336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6" name="Line 10">
            <a:extLst>
              <a:ext uri="{FF2B5EF4-FFF2-40B4-BE49-F238E27FC236}">
                <a16:creationId xmlns:a16="http://schemas.microsoft.com/office/drawing/2014/main" id="{AC437B26-D54B-CE55-AF8E-FE9981715C63}"/>
              </a:ext>
            </a:extLst>
          </p:cNvPr>
          <p:cNvSpPr>
            <a:spLocks noChangeShapeType="1"/>
          </p:cNvSpPr>
          <p:nvPr/>
        </p:nvSpPr>
        <p:spPr bwMode="auto">
          <a:xfrm>
            <a:off x="685800" y="27432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7" name="Line 11">
            <a:extLst>
              <a:ext uri="{FF2B5EF4-FFF2-40B4-BE49-F238E27FC236}">
                <a16:creationId xmlns:a16="http://schemas.microsoft.com/office/drawing/2014/main" id="{017EB1ED-AE60-4A64-E465-A65B8EA61B71}"/>
              </a:ext>
            </a:extLst>
          </p:cNvPr>
          <p:cNvSpPr>
            <a:spLocks noChangeShapeType="1"/>
          </p:cNvSpPr>
          <p:nvPr/>
        </p:nvSpPr>
        <p:spPr bwMode="auto">
          <a:xfrm>
            <a:off x="685800" y="33655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8" name="Line 12">
            <a:extLst>
              <a:ext uri="{FF2B5EF4-FFF2-40B4-BE49-F238E27FC236}">
                <a16:creationId xmlns:a16="http://schemas.microsoft.com/office/drawing/2014/main" id="{9D42A84E-A76D-3D3E-33D5-110D335C7FA8}"/>
              </a:ext>
            </a:extLst>
          </p:cNvPr>
          <p:cNvSpPr>
            <a:spLocks noChangeShapeType="1"/>
          </p:cNvSpPr>
          <p:nvPr/>
        </p:nvSpPr>
        <p:spPr bwMode="auto">
          <a:xfrm>
            <a:off x="685800" y="39497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89" name="Line 13">
            <a:extLst>
              <a:ext uri="{FF2B5EF4-FFF2-40B4-BE49-F238E27FC236}">
                <a16:creationId xmlns:a16="http://schemas.microsoft.com/office/drawing/2014/main" id="{6208D3B0-F89D-BAF4-9AE5-DFACDDFBCC31}"/>
              </a:ext>
            </a:extLst>
          </p:cNvPr>
          <p:cNvSpPr>
            <a:spLocks noChangeShapeType="1"/>
          </p:cNvSpPr>
          <p:nvPr/>
        </p:nvSpPr>
        <p:spPr bwMode="auto">
          <a:xfrm>
            <a:off x="685800" y="45593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
        <p:nvSpPr>
          <p:cNvPr id="24590" name="Line 14">
            <a:extLst>
              <a:ext uri="{FF2B5EF4-FFF2-40B4-BE49-F238E27FC236}">
                <a16:creationId xmlns:a16="http://schemas.microsoft.com/office/drawing/2014/main" id="{8383B1FC-AE80-D465-EF69-25E2B851AFC3}"/>
              </a:ext>
            </a:extLst>
          </p:cNvPr>
          <p:cNvSpPr>
            <a:spLocks noChangeShapeType="1"/>
          </p:cNvSpPr>
          <p:nvPr/>
        </p:nvSpPr>
        <p:spPr bwMode="auto">
          <a:xfrm>
            <a:off x="685800" y="5435600"/>
            <a:ext cx="7848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E8E5DE-93CB-E427-3AAC-A8B5CDF4AC31}"/>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25602" name="Text Box 2">
            <a:extLst>
              <a:ext uri="{FF2B5EF4-FFF2-40B4-BE49-F238E27FC236}">
                <a16:creationId xmlns:a16="http://schemas.microsoft.com/office/drawing/2014/main" id="{4554A003-7E86-5809-2ADB-A8525FAC094C}"/>
              </a:ext>
            </a:extLst>
          </p:cNvPr>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10.7A    Hospital: goal-task tracing</a:t>
            </a:r>
          </a:p>
        </p:txBody>
      </p:sp>
      <p:sp>
        <p:nvSpPr>
          <p:cNvPr id="25603" name="Text Box 3">
            <a:extLst>
              <a:ext uri="{FF2B5EF4-FFF2-40B4-BE49-F238E27FC236}">
                <a16:creationId xmlns:a16="http://schemas.microsoft.com/office/drawing/2014/main" id="{048905E7-3086-42B4-7602-949B804843D2}"/>
              </a:ext>
            </a:extLst>
          </p:cNvPr>
          <p:cNvSpPr txBox="1">
            <a:spLocks noChangeArrowheads="1"/>
          </p:cNvSpPr>
          <p:nvPr/>
        </p:nvSpPr>
        <p:spPr bwMode="auto">
          <a:xfrm rot="-5400000">
            <a:off x="3313906" y="750094"/>
            <a:ext cx="3049588" cy="29718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tabLst>
                <a:tab pos="381000" algn="l"/>
              </a:tabLst>
              <a:defRPr sz="2400">
                <a:solidFill>
                  <a:schemeClr val="tx1"/>
                </a:solidFill>
                <a:latin typeface="Times New Roman" panose="02020603050405020304" pitchFamily="18" charset="0"/>
              </a:defRPr>
            </a:lvl1pPr>
            <a:lvl2pPr>
              <a:tabLst>
                <a:tab pos="381000" algn="l"/>
              </a:tabLst>
              <a:defRPr sz="2400">
                <a:solidFill>
                  <a:schemeClr val="tx1"/>
                </a:solidFill>
                <a:latin typeface="Times New Roman" panose="02020603050405020304" pitchFamily="18" charset="0"/>
              </a:defRPr>
            </a:lvl2pPr>
            <a:lvl3pPr>
              <a:tabLst>
                <a:tab pos="381000" algn="l"/>
              </a:tabLst>
              <a:defRPr sz="2400">
                <a:solidFill>
                  <a:schemeClr val="tx1"/>
                </a:solidFill>
                <a:latin typeface="Times New Roman" panose="02020603050405020304" pitchFamily="18" charset="0"/>
              </a:defRPr>
            </a:lvl3pPr>
            <a:lvl4pPr>
              <a:tabLst>
                <a:tab pos="381000" algn="l"/>
              </a:tabLst>
              <a:defRPr sz="2400">
                <a:solidFill>
                  <a:schemeClr val="tx1"/>
                </a:solidFill>
                <a:latin typeface="Times New Roman" panose="02020603050405020304" pitchFamily="18" charset="0"/>
              </a:defRPr>
            </a:lvl4pPr>
            <a:lvl5pPr>
              <a:tabLst>
                <a:tab pos="38100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81000" algn="l"/>
              </a:tabLst>
              <a:defRPr sz="2400">
                <a:solidFill>
                  <a:schemeClr val="tx1"/>
                </a:solidFill>
                <a:latin typeface="Times New Roman" panose="02020603050405020304" pitchFamily="18" charset="0"/>
              </a:defRPr>
            </a:lvl9pPr>
          </a:lstStyle>
          <a:p>
            <a:r>
              <a:rPr lang="en-GB" altLang="en-US" sz="1600" b="1" noProof="1">
                <a:latin typeface="Arial Narrow" panose="020B0606020202030204" pitchFamily="34" charset="0"/>
              </a:rPr>
              <a:t>User: Planner in department</a:t>
            </a:r>
            <a:endParaRPr lang="en-GB" altLang="en-US" sz="1600" noProof="1">
              <a:latin typeface="Arial Narrow" panose="020B0606020202030204" pitchFamily="34" charset="0"/>
            </a:endParaRPr>
          </a:p>
          <a:p>
            <a:r>
              <a:rPr lang="en-GB" altLang="en-US" sz="1600" noProof="1">
                <a:latin typeface="Arial Narrow" panose="020B0606020202030204" pitchFamily="34" charset="0"/>
              </a:rPr>
              <a:t>1.1	Monthly report to personnel dept. </a:t>
            </a:r>
          </a:p>
          <a:p>
            <a:r>
              <a:rPr lang="en-GB" altLang="en-US" sz="1600" noProof="1">
                <a:latin typeface="Arial Narrow" panose="020B0606020202030204" pitchFamily="34" charset="0"/>
              </a:rPr>
              <a:t>1.2	Make roster</a:t>
            </a:r>
          </a:p>
          <a:p>
            <a:pPr>
              <a:spcBef>
                <a:spcPct val="30000"/>
              </a:spcBef>
            </a:pPr>
            <a:r>
              <a:rPr lang="en-GB" altLang="en-US" sz="1600" b="1" noProof="1">
                <a:latin typeface="Arial Narrow" panose="020B0606020202030204" pitchFamily="34" charset="0"/>
              </a:rPr>
              <a:t>User: Staff in department</a:t>
            </a:r>
            <a:endParaRPr lang="en-GB" altLang="en-US" sz="1600" noProof="1">
              <a:latin typeface="Arial Narrow" panose="020B0606020202030204" pitchFamily="34" charset="0"/>
            </a:endParaRPr>
          </a:p>
          <a:p>
            <a:r>
              <a:rPr lang="en-GB" altLang="en-US" sz="1600" noProof="1">
                <a:latin typeface="Arial Narrow" panose="020B0606020202030204" pitchFamily="34" charset="0"/>
              </a:rPr>
              <a:t>2.1	Record actual work hours </a:t>
            </a:r>
          </a:p>
          <a:p>
            <a:r>
              <a:rPr lang="en-GB" altLang="en-US" sz="1600" noProof="1">
                <a:latin typeface="Arial Narrow" panose="020B0606020202030204" pitchFamily="34" charset="0"/>
              </a:rPr>
              <a:t>2.2	Swab duties </a:t>
            </a:r>
          </a:p>
          <a:p>
            <a:r>
              <a:rPr lang="en-GB" altLang="en-US" sz="1600" noProof="1">
                <a:latin typeface="Arial Narrow" panose="020B0606020202030204" pitchFamily="34" charset="0"/>
              </a:rPr>
              <a:t>2.3	Staff illness</a:t>
            </a:r>
          </a:p>
          <a:p>
            <a:pPr>
              <a:spcBef>
                <a:spcPct val="30000"/>
              </a:spcBef>
            </a:pPr>
            <a:r>
              <a:rPr lang="en-GB" altLang="en-US" sz="1600" b="1" noProof="1">
                <a:latin typeface="Arial Narrow" panose="020B0606020202030204" pitchFamily="34" charset="0"/>
              </a:rPr>
              <a:t>User: Personnel department</a:t>
            </a:r>
            <a:endParaRPr lang="en-GB" altLang="en-US" sz="1600" noProof="1">
              <a:latin typeface="Arial Narrow" panose="020B0606020202030204" pitchFamily="34" charset="0"/>
            </a:endParaRPr>
          </a:p>
          <a:p>
            <a:r>
              <a:rPr lang="en-GB" altLang="en-US" sz="1600" noProof="1">
                <a:latin typeface="Arial Narrow" panose="020B0606020202030204" pitchFamily="34" charset="0"/>
              </a:rPr>
              <a:t>3.1	Check rosters </a:t>
            </a:r>
          </a:p>
          <a:p>
            <a:r>
              <a:rPr lang="en-GB" altLang="en-US" sz="1600" noProof="1">
                <a:latin typeface="Arial Narrow" panose="020B0606020202030204" pitchFamily="34" charset="0"/>
              </a:rPr>
              <a:t>3.2	Payroll amendments</a:t>
            </a:r>
          </a:p>
          <a:p>
            <a:r>
              <a:rPr lang="en-GB" altLang="en-US" sz="1600" noProof="1">
                <a:latin typeface="Arial Narrow" panose="020B0606020202030204" pitchFamily="34" charset="0"/>
              </a:rPr>
              <a:t>3.3	Record new employees</a:t>
            </a:r>
            <a:endParaRPr lang="en-GB" altLang="en-US" sz="1600" b="1" noProof="1">
              <a:latin typeface="Arial" panose="020B0604020202020204" pitchFamily="34" charset="0"/>
            </a:endParaRPr>
          </a:p>
        </p:txBody>
      </p:sp>
      <p:sp>
        <p:nvSpPr>
          <p:cNvPr id="25604" name="Text Box 4">
            <a:extLst>
              <a:ext uri="{FF2B5EF4-FFF2-40B4-BE49-F238E27FC236}">
                <a16:creationId xmlns:a16="http://schemas.microsoft.com/office/drawing/2014/main" id="{9F0D95E1-5B1A-FBF1-15CC-58D77CD0C966}"/>
              </a:ext>
            </a:extLst>
          </p:cNvPr>
          <p:cNvSpPr txBox="1">
            <a:spLocks noChangeArrowheads="1"/>
          </p:cNvSpPr>
          <p:nvPr/>
        </p:nvSpPr>
        <p:spPr bwMode="auto">
          <a:xfrm>
            <a:off x="685800" y="3762375"/>
            <a:ext cx="2667000" cy="24384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GB" altLang="en-US" sz="1600" b="1" noProof="1">
                <a:latin typeface="Arial" panose="020B0604020202020204" pitchFamily="34" charset="0"/>
              </a:rPr>
              <a:t>Personnel department:</a:t>
            </a:r>
          </a:p>
          <a:p>
            <a:r>
              <a:rPr lang="en-GB" altLang="en-US" sz="1600" noProof="1">
                <a:latin typeface="Arial" panose="020B0604020202020204" pitchFamily="34" charset="0"/>
              </a:rPr>
              <a:t>Automate some tasks </a:t>
            </a:r>
          </a:p>
          <a:p>
            <a:r>
              <a:rPr lang="en-GB" altLang="en-US" sz="1600" noProof="1">
                <a:latin typeface="Arial" panose="020B0604020202020204" pitchFamily="34" charset="0"/>
              </a:rPr>
              <a:t>Remove error sources</a:t>
            </a:r>
          </a:p>
          <a:p>
            <a:r>
              <a:rPr lang="en-GB" altLang="en-US" sz="1600" noProof="1">
                <a:latin typeface="Arial" panose="020B0604020202020204" pitchFamily="34" charset="0"/>
              </a:rPr>
              <a:t>Observe the 120 day rule</a:t>
            </a:r>
          </a:p>
          <a:p>
            <a:r>
              <a:rPr lang="en-GB" altLang="en-US" sz="1600" noProof="1">
                <a:latin typeface="Arial" panose="020B0604020202020204" pitchFamily="34" charset="0"/>
              </a:rPr>
              <a:t>Less trivial work and stress</a:t>
            </a:r>
          </a:p>
          <a:p>
            <a:pPr>
              <a:spcBef>
                <a:spcPct val="30000"/>
              </a:spcBef>
            </a:pPr>
            <a:r>
              <a:rPr lang="en-GB" altLang="en-US" sz="1600" b="1" noProof="1">
                <a:latin typeface="Arial" panose="020B0604020202020204" pitchFamily="34" charset="0"/>
              </a:rPr>
              <a:t>Hospital department:</a:t>
            </a:r>
            <a:endParaRPr lang="en-GB" altLang="en-US" sz="1600" noProof="1">
              <a:latin typeface="Arial" panose="020B0604020202020204" pitchFamily="34" charset="0"/>
            </a:endParaRPr>
          </a:p>
          <a:p>
            <a:r>
              <a:rPr lang="en-GB" altLang="en-US" sz="1600" noProof="1">
                <a:latin typeface="Arial" panose="020B0604020202020204" pitchFamily="34" charset="0"/>
              </a:rPr>
              <a:t>Reduce over-time pay etc.</a:t>
            </a:r>
          </a:p>
          <a:p>
            <a:r>
              <a:rPr lang="en-GB" altLang="en-US" sz="1600" noProof="1">
                <a:latin typeface="Arial" panose="020B0604020202020204" pitchFamily="34" charset="0"/>
              </a:rPr>
              <a:t>Faster roster planning</a:t>
            </a:r>
          </a:p>
          <a:p>
            <a:r>
              <a:rPr lang="en-GB" altLang="en-US" sz="1600" noProof="1">
                <a:latin typeface="Arial" panose="020B0604020202020204" pitchFamily="34" charset="0"/>
              </a:rPr>
              <a:t>Improve roster quality</a:t>
            </a:r>
            <a:endParaRPr lang="en-GB" altLang="en-US" sz="1600" b="1" noProof="1">
              <a:latin typeface="Arial" panose="020B0604020202020204" pitchFamily="34" charset="0"/>
            </a:endParaRPr>
          </a:p>
        </p:txBody>
      </p:sp>
      <p:sp>
        <p:nvSpPr>
          <p:cNvPr id="25605" name="Rectangle 5">
            <a:extLst>
              <a:ext uri="{FF2B5EF4-FFF2-40B4-BE49-F238E27FC236}">
                <a16:creationId xmlns:a16="http://schemas.microsoft.com/office/drawing/2014/main" id="{A46DC4A4-47EE-C9F3-6B08-4DE8BB3B21E0}"/>
              </a:ext>
            </a:extLst>
          </p:cNvPr>
          <p:cNvSpPr>
            <a:spLocks noChangeArrowheads="1"/>
          </p:cNvSpPr>
          <p:nvPr/>
        </p:nvSpPr>
        <p:spPr bwMode="auto">
          <a:xfrm>
            <a:off x="685800" y="717550"/>
            <a:ext cx="5638800" cy="548322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06" name="Line 6">
            <a:extLst>
              <a:ext uri="{FF2B5EF4-FFF2-40B4-BE49-F238E27FC236}">
                <a16:creationId xmlns:a16="http://schemas.microsoft.com/office/drawing/2014/main" id="{45F58DB3-45D3-6CF9-D93B-3A6AC5810E86}"/>
              </a:ext>
            </a:extLst>
          </p:cNvPr>
          <p:cNvSpPr>
            <a:spLocks noChangeShapeType="1"/>
          </p:cNvSpPr>
          <p:nvPr/>
        </p:nvSpPr>
        <p:spPr bwMode="auto">
          <a:xfrm>
            <a:off x="685800" y="717550"/>
            <a:ext cx="2667000" cy="30448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07" name="Line 7">
            <a:extLst>
              <a:ext uri="{FF2B5EF4-FFF2-40B4-BE49-F238E27FC236}">
                <a16:creationId xmlns:a16="http://schemas.microsoft.com/office/drawing/2014/main" id="{078C8771-F44D-1404-3C16-CCDF299382FD}"/>
              </a:ext>
            </a:extLst>
          </p:cNvPr>
          <p:cNvSpPr>
            <a:spLocks noChangeShapeType="1"/>
          </p:cNvSpPr>
          <p:nvPr/>
        </p:nvSpPr>
        <p:spPr bwMode="auto">
          <a:xfrm>
            <a:off x="4208463" y="714375"/>
            <a:ext cx="0" cy="54673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08" name="Line 8">
            <a:extLst>
              <a:ext uri="{FF2B5EF4-FFF2-40B4-BE49-F238E27FC236}">
                <a16:creationId xmlns:a16="http://schemas.microsoft.com/office/drawing/2014/main" id="{D847E918-11A4-BF56-A0BE-F368A52F90B8}"/>
              </a:ext>
            </a:extLst>
          </p:cNvPr>
          <p:cNvSpPr>
            <a:spLocks noChangeShapeType="1"/>
          </p:cNvSpPr>
          <p:nvPr/>
        </p:nvSpPr>
        <p:spPr bwMode="auto">
          <a:xfrm>
            <a:off x="5249863" y="714375"/>
            <a:ext cx="0" cy="54673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09" name="Line 9">
            <a:extLst>
              <a:ext uri="{FF2B5EF4-FFF2-40B4-BE49-F238E27FC236}">
                <a16:creationId xmlns:a16="http://schemas.microsoft.com/office/drawing/2014/main" id="{B4953B2F-EB0F-EA94-9938-ED1CF8AFD1BF}"/>
              </a:ext>
            </a:extLst>
          </p:cNvPr>
          <p:cNvSpPr>
            <a:spLocks noChangeShapeType="1"/>
          </p:cNvSpPr>
          <p:nvPr/>
        </p:nvSpPr>
        <p:spPr bwMode="auto">
          <a:xfrm>
            <a:off x="685800" y="5113338"/>
            <a:ext cx="5638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0" name="Line 10">
            <a:extLst>
              <a:ext uri="{FF2B5EF4-FFF2-40B4-BE49-F238E27FC236}">
                <a16:creationId xmlns:a16="http://schemas.microsoft.com/office/drawing/2014/main" id="{1191C535-EDDE-C327-5546-F3C8236AE9D3}"/>
              </a:ext>
            </a:extLst>
          </p:cNvPr>
          <p:cNvSpPr>
            <a:spLocks noChangeShapeType="1"/>
          </p:cNvSpPr>
          <p:nvPr/>
        </p:nvSpPr>
        <p:spPr bwMode="auto">
          <a:xfrm>
            <a:off x="685800" y="4325938"/>
            <a:ext cx="563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1" name="Line 11">
            <a:extLst>
              <a:ext uri="{FF2B5EF4-FFF2-40B4-BE49-F238E27FC236}">
                <a16:creationId xmlns:a16="http://schemas.microsoft.com/office/drawing/2014/main" id="{754A90A0-4C44-256E-198B-5B5773E77BF6}"/>
              </a:ext>
            </a:extLst>
          </p:cNvPr>
          <p:cNvSpPr>
            <a:spLocks noChangeShapeType="1"/>
          </p:cNvSpPr>
          <p:nvPr/>
        </p:nvSpPr>
        <p:spPr bwMode="auto">
          <a:xfrm>
            <a:off x="685800" y="4567238"/>
            <a:ext cx="563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2" name="Line 12">
            <a:extLst>
              <a:ext uri="{FF2B5EF4-FFF2-40B4-BE49-F238E27FC236}">
                <a16:creationId xmlns:a16="http://schemas.microsoft.com/office/drawing/2014/main" id="{857B65BF-164C-DA36-9297-AAA98EEEE44F}"/>
              </a:ext>
            </a:extLst>
          </p:cNvPr>
          <p:cNvSpPr>
            <a:spLocks noChangeShapeType="1"/>
          </p:cNvSpPr>
          <p:nvPr/>
        </p:nvSpPr>
        <p:spPr bwMode="auto">
          <a:xfrm>
            <a:off x="685800" y="4808538"/>
            <a:ext cx="563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3" name="Line 13">
            <a:extLst>
              <a:ext uri="{FF2B5EF4-FFF2-40B4-BE49-F238E27FC236}">
                <a16:creationId xmlns:a16="http://schemas.microsoft.com/office/drawing/2014/main" id="{22149CD8-81F7-6887-A0EB-A85E2EA7CD73}"/>
              </a:ext>
            </a:extLst>
          </p:cNvPr>
          <p:cNvSpPr>
            <a:spLocks noChangeShapeType="1"/>
          </p:cNvSpPr>
          <p:nvPr/>
        </p:nvSpPr>
        <p:spPr bwMode="auto">
          <a:xfrm>
            <a:off x="685800" y="5621338"/>
            <a:ext cx="563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4" name="Line 14">
            <a:extLst>
              <a:ext uri="{FF2B5EF4-FFF2-40B4-BE49-F238E27FC236}">
                <a16:creationId xmlns:a16="http://schemas.microsoft.com/office/drawing/2014/main" id="{163DF25C-796D-3B8D-4A47-4F37B1CFEA71}"/>
              </a:ext>
            </a:extLst>
          </p:cNvPr>
          <p:cNvSpPr>
            <a:spLocks noChangeShapeType="1"/>
          </p:cNvSpPr>
          <p:nvPr/>
        </p:nvSpPr>
        <p:spPr bwMode="auto">
          <a:xfrm>
            <a:off x="685800" y="5875338"/>
            <a:ext cx="563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5" name="Line 15">
            <a:extLst>
              <a:ext uri="{FF2B5EF4-FFF2-40B4-BE49-F238E27FC236}">
                <a16:creationId xmlns:a16="http://schemas.microsoft.com/office/drawing/2014/main" id="{6FE1FE6E-5EF2-D1FF-7697-2069A79EB82F}"/>
              </a:ext>
            </a:extLst>
          </p:cNvPr>
          <p:cNvSpPr>
            <a:spLocks noChangeShapeType="1"/>
          </p:cNvSpPr>
          <p:nvPr/>
        </p:nvSpPr>
        <p:spPr bwMode="auto">
          <a:xfrm>
            <a:off x="3929063" y="714375"/>
            <a:ext cx="0" cy="5467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6" name="Line 16">
            <a:extLst>
              <a:ext uri="{FF2B5EF4-FFF2-40B4-BE49-F238E27FC236}">
                <a16:creationId xmlns:a16="http://schemas.microsoft.com/office/drawing/2014/main" id="{A9C586CC-5B85-4942-A8BB-1F754D4CB44C}"/>
              </a:ext>
            </a:extLst>
          </p:cNvPr>
          <p:cNvSpPr>
            <a:spLocks noChangeShapeType="1"/>
          </p:cNvSpPr>
          <p:nvPr/>
        </p:nvSpPr>
        <p:spPr bwMode="auto">
          <a:xfrm>
            <a:off x="4729163" y="714375"/>
            <a:ext cx="0" cy="5467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7" name="Line 17">
            <a:extLst>
              <a:ext uri="{FF2B5EF4-FFF2-40B4-BE49-F238E27FC236}">
                <a16:creationId xmlns:a16="http://schemas.microsoft.com/office/drawing/2014/main" id="{DDB0ECF9-1B4D-B608-2492-DB20B6161826}"/>
              </a:ext>
            </a:extLst>
          </p:cNvPr>
          <p:cNvSpPr>
            <a:spLocks noChangeShapeType="1"/>
          </p:cNvSpPr>
          <p:nvPr/>
        </p:nvSpPr>
        <p:spPr bwMode="auto">
          <a:xfrm>
            <a:off x="4970463" y="714375"/>
            <a:ext cx="0" cy="5467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8" name="Line 18">
            <a:extLst>
              <a:ext uri="{FF2B5EF4-FFF2-40B4-BE49-F238E27FC236}">
                <a16:creationId xmlns:a16="http://schemas.microsoft.com/office/drawing/2014/main" id="{B7B15268-30E8-2179-F6D8-FCAED13BA193}"/>
              </a:ext>
            </a:extLst>
          </p:cNvPr>
          <p:cNvSpPr>
            <a:spLocks noChangeShapeType="1"/>
          </p:cNvSpPr>
          <p:nvPr/>
        </p:nvSpPr>
        <p:spPr bwMode="auto">
          <a:xfrm>
            <a:off x="5770563" y="714375"/>
            <a:ext cx="0" cy="5467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19" name="Line 19">
            <a:extLst>
              <a:ext uri="{FF2B5EF4-FFF2-40B4-BE49-F238E27FC236}">
                <a16:creationId xmlns:a16="http://schemas.microsoft.com/office/drawing/2014/main" id="{C073B6F6-1836-EEED-A6A8-EB0DFB4804FF}"/>
              </a:ext>
            </a:extLst>
          </p:cNvPr>
          <p:cNvSpPr>
            <a:spLocks noChangeShapeType="1"/>
          </p:cNvSpPr>
          <p:nvPr/>
        </p:nvSpPr>
        <p:spPr bwMode="auto">
          <a:xfrm>
            <a:off x="6037263" y="714375"/>
            <a:ext cx="0" cy="5467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0" name="Text Box 20">
            <a:extLst>
              <a:ext uri="{FF2B5EF4-FFF2-40B4-BE49-F238E27FC236}">
                <a16:creationId xmlns:a16="http://schemas.microsoft.com/office/drawing/2014/main" id="{E41F8288-B493-8F1A-E775-C0B781A96D68}"/>
              </a:ext>
            </a:extLst>
          </p:cNvPr>
          <p:cNvSpPr txBox="1">
            <a:spLocks noChangeArrowheads="1"/>
          </p:cNvSpPr>
          <p:nvPr/>
        </p:nvSpPr>
        <p:spPr bwMode="auto">
          <a:xfrm>
            <a:off x="736600" y="3067050"/>
            <a:ext cx="12001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800" b="1" noProof="1">
                <a:latin typeface="Arial" panose="020B0604020202020204" pitchFamily="34" charset="0"/>
              </a:rPr>
              <a:t>Business</a:t>
            </a:r>
          </a:p>
          <a:p>
            <a:r>
              <a:rPr lang="en-GB" altLang="en-US" sz="1800" b="1" noProof="1">
                <a:latin typeface="Arial" panose="020B0604020202020204" pitchFamily="34" charset="0"/>
              </a:rPr>
              <a:t>goals</a:t>
            </a:r>
          </a:p>
        </p:txBody>
      </p:sp>
      <p:sp>
        <p:nvSpPr>
          <p:cNvPr id="25621" name="Text Box 21">
            <a:extLst>
              <a:ext uri="{FF2B5EF4-FFF2-40B4-BE49-F238E27FC236}">
                <a16:creationId xmlns:a16="http://schemas.microsoft.com/office/drawing/2014/main" id="{1DFD892A-6E78-C0C7-194F-6D83FDABF739}"/>
              </a:ext>
            </a:extLst>
          </p:cNvPr>
          <p:cNvSpPr txBox="1">
            <a:spLocks noChangeArrowheads="1"/>
          </p:cNvSpPr>
          <p:nvPr/>
        </p:nvSpPr>
        <p:spPr bwMode="auto">
          <a:xfrm>
            <a:off x="2544763" y="1654175"/>
            <a:ext cx="7683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GB" altLang="en-US" sz="1800" b="1" noProof="1">
                <a:latin typeface="Arial" panose="020B0604020202020204" pitchFamily="34" charset="0"/>
              </a:rPr>
              <a:t>User</a:t>
            </a:r>
          </a:p>
          <a:p>
            <a:pPr algn="r"/>
            <a:r>
              <a:rPr lang="en-GB" altLang="en-US" sz="1800" b="1" noProof="1">
                <a:latin typeface="Arial" panose="020B0604020202020204" pitchFamily="34" charset="0"/>
              </a:rPr>
              <a:t>tasks</a:t>
            </a:r>
          </a:p>
        </p:txBody>
      </p:sp>
      <p:sp>
        <p:nvSpPr>
          <p:cNvPr id="25622" name="Oval 22">
            <a:extLst>
              <a:ext uri="{FF2B5EF4-FFF2-40B4-BE49-F238E27FC236}">
                <a16:creationId xmlns:a16="http://schemas.microsoft.com/office/drawing/2014/main" id="{46CB80B2-AF2C-F8FC-D9F5-710B5783DCE8}"/>
              </a:ext>
            </a:extLst>
          </p:cNvPr>
          <p:cNvSpPr>
            <a:spLocks noChangeArrowheads="1"/>
          </p:cNvSpPr>
          <p:nvPr/>
        </p:nvSpPr>
        <p:spPr bwMode="auto">
          <a:xfrm>
            <a:off x="3711575" y="41179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3" name="Oval 23">
            <a:extLst>
              <a:ext uri="{FF2B5EF4-FFF2-40B4-BE49-F238E27FC236}">
                <a16:creationId xmlns:a16="http://schemas.microsoft.com/office/drawing/2014/main" id="{5BB20FD6-4C53-4961-4958-F85DDB0E275B}"/>
              </a:ext>
            </a:extLst>
          </p:cNvPr>
          <p:cNvSpPr>
            <a:spLocks noChangeArrowheads="1"/>
          </p:cNvSpPr>
          <p:nvPr/>
        </p:nvSpPr>
        <p:spPr bwMode="auto">
          <a:xfrm>
            <a:off x="5553075" y="41179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4" name="Oval 24">
            <a:extLst>
              <a:ext uri="{FF2B5EF4-FFF2-40B4-BE49-F238E27FC236}">
                <a16:creationId xmlns:a16="http://schemas.microsoft.com/office/drawing/2014/main" id="{651D9FD8-C08E-B9E6-E520-D1E55EB9F236}"/>
              </a:ext>
            </a:extLst>
          </p:cNvPr>
          <p:cNvSpPr>
            <a:spLocks noChangeArrowheads="1"/>
          </p:cNvSpPr>
          <p:nvPr/>
        </p:nvSpPr>
        <p:spPr bwMode="auto">
          <a:xfrm>
            <a:off x="5819775" y="41179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5" name="Oval 25">
            <a:extLst>
              <a:ext uri="{FF2B5EF4-FFF2-40B4-BE49-F238E27FC236}">
                <a16:creationId xmlns:a16="http://schemas.microsoft.com/office/drawing/2014/main" id="{2FC9A9E0-87A0-2055-D801-382E27889EFE}"/>
              </a:ext>
            </a:extLst>
          </p:cNvPr>
          <p:cNvSpPr>
            <a:spLocks noChangeArrowheads="1"/>
          </p:cNvSpPr>
          <p:nvPr/>
        </p:nvSpPr>
        <p:spPr bwMode="auto">
          <a:xfrm>
            <a:off x="5553075" y="43465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6" name="Oval 26">
            <a:extLst>
              <a:ext uri="{FF2B5EF4-FFF2-40B4-BE49-F238E27FC236}">
                <a16:creationId xmlns:a16="http://schemas.microsoft.com/office/drawing/2014/main" id="{56D6F0B2-81AD-4E07-15AA-0006866D2B77}"/>
              </a:ext>
            </a:extLst>
          </p:cNvPr>
          <p:cNvSpPr>
            <a:spLocks noChangeArrowheads="1"/>
          </p:cNvSpPr>
          <p:nvPr/>
        </p:nvSpPr>
        <p:spPr bwMode="auto">
          <a:xfrm>
            <a:off x="5819775" y="43465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7" name="Oval 27">
            <a:extLst>
              <a:ext uri="{FF2B5EF4-FFF2-40B4-BE49-F238E27FC236}">
                <a16:creationId xmlns:a16="http://schemas.microsoft.com/office/drawing/2014/main" id="{844C77F6-A65A-3097-4FDE-72FD0B37E78C}"/>
              </a:ext>
            </a:extLst>
          </p:cNvPr>
          <p:cNvSpPr>
            <a:spLocks noChangeArrowheads="1"/>
          </p:cNvSpPr>
          <p:nvPr/>
        </p:nvSpPr>
        <p:spPr bwMode="auto">
          <a:xfrm>
            <a:off x="3711575" y="46005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8" name="Oval 28">
            <a:extLst>
              <a:ext uri="{FF2B5EF4-FFF2-40B4-BE49-F238E27FC236}">
                <a16:creationId xmlns:a16="http://schemas.microsoft.com/office/drawing/2014/main" id="{F7C9220F-FEF0-B5F1-3DE0-14A0B7A53C77}"/>
              </a:ext>
            </a:extLst>
          </p:cNvPr>
          <p:cNvSpPr>
            <a:spLocks noChangeArrowheads="1"/>
          </p:cNvSpPr>
          <p:nvPr/>
        </p:nvSpPr>
        <p:spPr bwMode="auto">
          <a:xfrm>
            <a:off x="5553075" y="46005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29" name="Oval 29">
            <a:extLst>
              <a:ext uri="{FF2B5EF4-FFF2-40B4-BE49-F238E27FC236}">
                <a16:creationId xmlns:a16="http://schemas.microsoft.com/office/drawing/2014/main" id="{728E6D0D-E4FD-FCAA-0D31-98ED922A8F7A}"/>
              </a:ext>
            </a:extLst>
          </p:cNvPr>
          <p:cNvSpPr>
            <a:spLocks noChangeArrowheads="1"/>
          </p:cNvSpPr>
          <p:nvPr/>
        </p:nvSpPr>
        <p:spPr bwMode="auto">
          <a:xfrm>
            <a:off x="5819775" y="46005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0" name="Oval 30">
            <a:extLst>
              <a:ext uri="{FF2B5EF4-FFF2-40B4-BE49-F238E27FC236}">
                <a16:creationId xmlns:a16="http://schemas.microsoft.com/office/drawing/2014/main" id="{D3FE605B-1C24-3A91-674A-2B25964931C9}"/>
              </a:ext>
            </a:extLst>
          </p:cNvPr>
          <p:cNvSpPr>
            <a:spLocks noChangeArrowheads="1"/>
          </p:cNvSpPr>
          <p:nvPr/>
        </p:nvSpPr>
        <p:spPr bwMode="auto">
          <a:xfrm>
            <a:off x="5553075" y="48672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1" name="Oval 31">
            <a:extLst>
              <a:ext uri="{FF2B5EF4-FFF2-40B4-BE49-F238E27FC236}">
                <a16:creationId xmlns:a16="http://schemas.microsoft.com/office/drawing/2014/main" id="{119CD0DA-EA77-3A4E-D644-C8384C6E4C25}"/>
              </a:ext>
            </a:extLst>
          </p:cNvPr>
          <p:cNvSpPr>
            <a:spLocks noChangeArrowheads="1"/>
          </p:cNvSpPr>
          <p:nvPr/>
        </p:nvSpPr>
        <p:spPr bwMode="auto">
          <a:xfrm>
            <a:off x="5819775" y="48672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2" name="Oval 32">
            <a:extLst>
              <a:ext uri="{FF2B5EF4-FFF2-40B4-BE49-F238E27FC236}">
                <a16:creationId xmlns:a16="http://schemas.microsoft.com/office/drawing/2014/main" id="{04AD36EB-6D75-C0DD-101E-38CC04920BEE}"/>
              </a:ext>
            </a:extLst>
          </p:cNvPr>
          <p:cNvSpPr>
            <a:spLocks noChangeArrowheads="1"/>
          </p:cNvSpPr>
          <p:nvPr/>
        </p:nvSpPr>
        <p:spPr bwMode="auto">
          <a:xfrm>
            <a:off x="3978275" y="54006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3" name="Oval 33">
            <a:extLst>
              <a:ext uri="{FF2B5EF4-FFF2-40B4-BE49-F238E27FC236}">
                <a16:creationId xmlns:a16="http://schemas.microsoft.com/office/drawing/2014/main" id="{05BA42C2-3D5E-50A7-6651-7D0619BDEE7D}"/>
              </a:ext>
            </a:extLst>
          </p:cNvPr>
          <p:cNvSpPr>
            <a:spLocks noChangeArrowheads="1"/>
          </p:cNvSpPr>
          <p:nvPr/>
        </p:nvSpPr>
        <p:spPr bwMode="auto">
          <a:xfrm>
            <a:off x="3978275" y="5654675"/>
            <a:ext cx="179388" cy="179388"/>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4" name="Oval 34">
            <a:extLst>
              <a:ext uri="{FF2B5EF4-FFF2-40B4-BE49-F238E27FC236}">
                <a16:creationId xmlns:a16="http://schemas.microsoft.com/office/drawing/2014/main" id="{49EAB0D5-15B3-337C-B3AF-A89085AE885C}"/>
              </a:ext>
            </a:extLst>
          </p:cNvPr>
          <p:cNvSpPr>
            <a:spLocks noChangeArrowheads="1"/>
          </p:cNvSpPr>
          <p:nvPr/>
        </p:nvSpPr>
        <p:spPr bwMode="auto">
          <a:xfrm>
            <a:off x="3978275" y="5926138"/>
            <a:ext cx="179388" cy="179387"/>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5" name="Oval 35">
            <a:extLst>
              <a:ext uri="{FF2B5EF4-FFF2-40B4-BE49-F238E27FC236}">
                <a16:creationId xmlns:a16="http://schemas.microsoft.com/office/drawing/2014/main" id="{813FF004-CC45-1ABD-90D4-699CAF2FAB2E}"/>
              </a:ext>
            </a:extLst>
          </p:cNvPr>
          <p:cNvSpPr>
            <a:spLocks noChangeArrowheads="1"/>
          </p:cNvSpPr>
          <p:nvPr/>
        </p:nvSpPr>
        <p:spPr bwMode="auto">
          <a:xfrm>
            <a:off x="5019675" y="5926138"/>
            <a:ext cx="179388" cy="179387"/>
          </a:xfrm>
          <a:prstGeom prst="ellipse">
            <a:avLst/>
          </a:prstGeom>
          <a:pattFill prst="pct70">
            <a:fgClr>
              <a:schemeClr val="tx1"/>
            </a:fgClr>
            <a:bgClr>
              <a:srgbClr val="FFFFFF"/>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36" name="AutoShape 36">
            <a:extLst>
              <a:ext uri="{FF2B5EF4-FFF2-40B4-BE49-F238E27FC236}">
                <a16:creationId xmlns:a16="http://schemas.microsoft.com/office/drawing/2014/main" id="{39C58B04-8D66-155D-E5B5-1DDA5CDC1D80}"/>
              </a:ext>
            </a:extLst>
          </p:cNvPr>
          <p:cNvSpPr>
            <a:spLocks noChangeArrowheads="1"/>
          </p:cNvSpPr>
          <p:nvPr/>
        </p:nvSpPr>
        <p:spPr bwMode="auto">
          <a:xfrm>
            <a:off x="6934200" y="3429000"/>
            <a:ext cx="1374775" cy="1011238"/>
          </a:xfrm>
          <a:prstGeom prst="wedgeRoundRectCallout">
            <a:avLst>
              <a:gd name="adj1" fmla="val -118708"/>
              <a:gd name="adj2" fmla="val 99921"/>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a-DK" altLang="en-US" sz="1800" b="1">
                <a:latin typeface="Arial Narrow" panose="020B0606020202030204" pitchFamily="34" charset="0"/>
                <a:cs typeface="Arial" panose="020B0604020202020204" pitchFamily="34" charset="0"/>
              </a:rPr>
              <a:t>This task is </a:t>
            </a:r>
          </a:p>
          <a:p>
            <a:r>
              <a:rPr lang="da-DK" altLang="en-US" sz="1800" b="1">
                <a:latin typeface="Arial Narrow" panose="020B0606020202030204" pitchFamily="34" charset="0"/>
                <a:cs typeface="Arial" panose="020B0604020202020204" pitchFamily="34" charset="0"/>
              </a:rPr>
              <a:t>critical for </a:t>
            </a:r>
          </a:p>
          <a:p>
            <a:r>
              <a:rPr lang="da-DK" altLang="en-US" sz="1800" b="1">
                <a:latin typeface="Arial Narrow" panose="020B0606020202030204" pitchFamily="34" charset="0"/>
                <a:cs typeface="Arial" panose="020B0604020202020204" pitchFamily="34" charset="0"/>
              </a:rPr>
              <a:t>this goal</a:t>
            </a:r>
            <a:endParaRPr lang="en-GB" altLang="en-US" sz="1800" b="1">
              <a:latin typeface="Arial Narrow" panose="020B0606020202030204" pitchFamily="34" charset="0"/>
            </a:endParaRPr>
          </a:p>
        </p:txBody>
      </p:sp>
      <p:sp>
        <p:nvSpPr>
          <p:cNvPr id="25637" name="AutoShape 37">
            <a:extLst>
              <a:ext uri="{FF2B5EF4-FFF2-40B4-BE49-F238E27FC236}">
                <a16:creationId xmlns:a16="http://schemas.microsoft.com/office/drawing/2014/main" id="{02C36C2E-76E5-3F24-1EBF-0FAD3FDB6383}"/>
              </a:ext>
            </a:extLst>
          </p:cNvPr>
          <p:cNvSpPr>
            <a:spLocks noChangeArrowheads="1"/>
          </p:cNvSpPr>
          <p:nvPr/>
        </p:nvSpPr>
        <p:spPr bwMode="auto">
          <a:xfrm>
            <a:off x="6934200" y="5181600"/>
            <a:ext cx="1577975" cy="1011238"/>
          </a:xfrm>
          <a:prstGeom prst="wedgeRoundRectCallout">
            <a:avLst>
              <a:gd name="adj1" fmla="val -108551"/>
              <a:gd name="adj2" fmla="val -68366"/>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a-DK" altLang="en-US" sz="1800" b="1">
                <a:latin typeface="Arial Narrow" panose="020B0606020202030204" pitchFamily="34" charset="0"/>
                <a:cs typeface="Arial" panose="020B0604020202020204" pitchFamily="34" charset="0"/>
              </a:rPr>
              <a:t>Goal requires </a:t>
            </a:r>
          </a:p>
          <a:p>
            <a:r>
              <a:rPr lang="da-DK" altLang="en-US" sz="1800" b="1">
                <a:latin typeface="Arial Narrow" panose="020B0606020202030204" pitchFamily="34" charset="0"/>
                <a:cs typeface="Arial" panose="020B0604020202020204" pitchFamily="34" charset="0"/>
              </a:rPr>
              <a:t>improvement </a:t>
            </a:r>
          </a:p>
          <a:p>
            <a:r>
              <a:rPr lang="da-DK" altLang="en-US" sz="1800" b="1">
                <a:latin typeface="Arial Narrow" panose="020B0606020202030204" pitchFamily="34" charset="0"/>
                <a:cs typeface="Arial" panose="020B0604020202020204" pitchFamily="34" charset="0"/>
              </a:rPr>
              <a:t>for this task</a:t>
            </a:r>
            <a:endParaRPr lang="en-GB" altLang="en-US" sz="1800" b="1">
              <a:latin typeface="Arial Narrow" panose="020B0606020202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0193AC-E4C9-0F0C-6A2A-4614D49DF4ED}"/>
              </a:ext>
            </a:extLst>
          </p:cNvPr>
          <p:cNvSpPr>
            <a:spLocks noGrp="1"/>
          </p:cNvSpPr>
          <p:nvPr>
            <p:ph type="dt" sz="half" idx="10"/>
          </p:nvPr>
        </p:nvSpPr>
        <p:spPr/>
        <p:txBody>
          <a:bodyPr/>
          <a:lstStyle/>
          <a:p>
            <a:r>
              <a:rPr lang="en-GB" altLang="en-US"/>
              <a:t>From: Soren Lauesen: Software Requirements</a:t>
            </a:r>
          </a:p>
          <a:p>
            <a:r>
              <a:rPr lang="en-GB" altLang="en-US"/>
              <a:t>© Pearson / Addison-Wesley 2002</a:t>
            </a:r>
          </a:p>
        </p:txBody>
      </p:sp>
      <p:sp>
        <p:nvSpPr>
          <p:cNvPr id="20482" name="Text Box 2">
            <a:extLst>
              <a:ext uri="{FF2B5EF4-FFF2-40B4-BE49-F238E27FC236}">
                <a16:creationId xmlns:a16="http://schemas.microsoft.com/office/drawing/2014/main" id="{B28F11C6-3B61-3230-8C60-CAAC2F2D0B61}"/>
              </a:ext>
            </a:extLst>
          </p:cNvPr>
          <p:cNvSpPr txBox="1">
            <a:spLocks noChangeArrowheads="1"/>
          </p:cNvSpPr>
          <p:nvPr/>
        </p:nvSpPr>
        <p:spPr bwMode="auto">
          <a:xfrm>
            <a:off x="601663" y="76200"/>
            <a:ext cx="64849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US" altLang="en-US" b="1" u="sng">
                <a:latin typeface="Arial" panose="020B0604020202020204" pitchFamily="34" charset="0"/>
              </a:rPr>
              <a:t>Fig 10.7B    Hospital, domain and solution</a:t>
            </a:r>
          </a:p>
        </p:txBody>
      </p:sp>
      <p:sp>
        <p:nvSpPr>
          <p:cNvPr id="20483" name="Oval 3">
            <a:extLst>
              <a:ext uri="{FF2B5EF4-FFF2-40B4-BE49-F238E27FC236}">
                <a16:creationId xmlns:a16="http://schemas.microsoft.com/office/drawing/2014/main" id="{1A3A8063-664D-F0A9-DA5A-B06C14D52713}"/>
              </a:ext>
            </a:extLst>
          </p:cNvPr>
          <p:cNvSpPr>
            <a:spLocks noChangeArrowheads="1"/>
          </p:cNvSpPr>
          <p:nvPr/>
        </p:nvSpPr>
        <p:spPr bwMode="auto">
          <a:xfrm>
            <a:off x="2386013" y="1427163"/>
            <a:ext cx="1924050" cy="89058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1600">
                <a:latin typeface="Arial" panose="020B0604020202020204" pitchFamily="34" charset="0"/>
              </a:rPr>
              <a:t>Allocate staff</a:t>
            </a:r>
          </a:p>
        </p:txBody>
      </p:sp>
      <p:sp>
        <p:nvSpPr>
          <p:cNvPr id="20484" name="Freeform 4">
            <a:extLst>
              <a:ext uri="{FF2B5EF4-FFF2-40B4-BE49-F238E27FC236}">
                <a16:creationId xmlns:a16="http://schemas.microsoft.com/office/drawing/2014/main" id="{F60AFA7C-66FC-B2D9-7627-CB650495073D}"/>
              </a:ext>
            </a:extLst>
          </p:cNvPr>
          <p:cNvSpPr>
            <a:spLocks/>
          </p:cNvSpPr>
          <p:nvPr/>
        </p:nvSpPr>
        <p:spPr bwMode="auto">
          <a:xfrm>
            <a:off x="3965575" y="884238"/>
            <a:ext cx="1225550" cy="596900"/>
          </a:xfrm>
          <a:custGeom>
            <a:avLst/>
            <a:gdLst>
              <a:gd name="T0" fmla="*/ 492 w 492"/>
              <a:gd name="T1" fmla="*/ 0 h 240"/>
              <a:gd name="T2" fmla="*/ 0 w 492"/>
              <a:gd name="T3" fmla="*/ 240 h 240"/>
            </a:gdLst>
            <a:ahLst/>
            <a:cxnLst>
              <a:cxn ang="0">
                <a:pos x="T0" y="T1"/>
              </a:cxn>
              <a:cxn ang="0">
                <a:pos x="T2" y="T3"/>
              </a:cxn>
            </a:cxnLst>
            <a:rect l="0" t="0" r="r" b="b"/>
            <a:pathLst>
              <a:path w="492" h="240">
                <a:moveTo>
                  <a:pt x="492" y="0"/>
                </a:moveTo>
                <a:cubicBezTo>
                  <a:pt x="300" y="18"/>
                  <a:pt x="120" y="108"/>
                  <a:pt x="0" y="240"/>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5" name="Text Box 5">
            <a:extLst>
              <a:ext uri="{FF2B5EF4-FFF2-40B4-BE49-F238E27FC236}">
                <a16:creationId xmlns:a16="http://schemas.microsoft.com/office/drawing/2014/main" id="{5398CD71-0E4A-AFE6-7207-78E4C1E25671}"/>
              </a:ext>
            </a:extLst>
          </p:cNvPr>
          <p:cNvSpPr txBox="1">
            <a:spLocks noChangeArrowheads="1"/>
          </p:cNvSpPr>
          <p:nvPr/>
        </p:nvSpPr>
        <p:spPr bwMode="auto">
          <a:xfrm rot="-1273648">
            <a:off x="3870325" y="685800"/>
            <a:ext cx="1176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regulations</a:t>
            </a:r>
          </a:p>
        </p:txBody>
      </p:sp>
      <p:sp>
        <p:nvSpPr>
          <p:cNvPr id="20486" name="Text Box 6">
            <a:extLst>
              <a:ext uri="{FF2B5EF4-FFF2-40B4-BE49-F238E27FC236}">
                <a16:creationId xmlns:a16="http://schemas.microsoft.com/office/drawing/2014/main" id="{D924C55F-45CB-2869-F5AE-50975D26AC41}"/>
              </a:ext>
            </a:extLst>
          </p:cNvPr>
          <p:cNvSpPr txBox="1">
            <a:spLocks noChangeArrowheads="1"/>
          </p:cNvSpPr>
          <p:nvPr/>
        </p:nvSpPr>
        <p:spPr bwMode="auto">
          <a:xfrm rot="-169547">
            <a:off x="4440238" y="1525588"/>
            <a:ext cx="1984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assignments+duties</a:t>
            </a:r>
          </a:p>
        </p:txBody>
      </p:sp>
      <p:sp>
        <p:nvSpPr>
          <p:cNvPr id="20487" name="Text Box 7">
            <a:extLst>
              <a:ext uri="{FF2B5EF4-FFF2-40B4-BE49-F238E27FC236}">
                <a16:creationId xmlns:a16="http://schemas.microsoft.com/office/drawing/2014/main" id="{DC55D9D3-AC63-83F0-9CD3-64260B43564B}"/>
              </a:ext>
            </a:extLst>
          </p:cNvPr>
          <p:cNvSpPr txBox="1">
            <a:spLocks noChangeArrowheads="1"/>
          </p:cNvSpPr>
          <p:nvPr/>
        </p:nvSpPr>
        <p:spPr bwMode="auto">
          <a:xfrm rot="-590400">
            <a:off x="4308475" y="1031875"/>
            <a:ext cx="1074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personnel</a:t>
            </a:r>
          </a:p>
        </p:txBody>
      </p:sp>
      <p:sp>
        <p:nvSpPr>
          <p:cNvPr id="20488" name="Text Box 8">
            <a:extLst>
              <a:ext uri="{FF2B5EF4-FFF2-40B4-BE49-F238E27FC236}">
                <a16:creationId xmlns:a16="http://schemas.microsoft.com/office/drawing/2014/main" id="{C3FAC7F0-9EE9-CE15-711D-D2350A0736B3}"/>
              </a:ext>
            </a:extLst>
          </p:cNvPr>
          <p:cNvSpPr txBox="1">
            <a:spLocks noChangeArrowheads="1"/>
          </p:cNvSpPr>
          <p:nvPr/>
        </p:nvSpPr>
        <p:spPr bwMode="auto">
          <a:xfrm rot="1139911">
            <a:off x="3998913" y="2489200"/>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new assignments</a:t>
            </a:r>
          </a:p>
        </p:txBody>
      </p:sp>
      <p:sp>
        <p:nvSpPr>
          <p:cNvPr id="20489" name="Text Box 9">
            <a:extLst>
              <a:ext uri="{FF2B5EF4-FFF2-40B4-BE49-F238E27FC236}">
                <a16:creationId xmlns:a16="http://schemas.microsoft.com/office/drawing/2014/main" id="{F9A0CDDF-8889-C98D-9DC5-867478A6BCBD}"/>
              </a:ext>
            </a:extLst>
          </p:cNvPr>
          <p:cNvSpPr txBox="1">
            <a:spLocks noChangeArrowheads="1"/>
          </p:cNvSpPr>
          <p:nvPr/>
        </p:nvSpPr>
        <p:spPr bwMode="auto">
          <a:xfrm rot="-421564">
            <a:off x="1444625" y="2406650"/>
            <a:ext cx="158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tacit knowledge</a:t>
            </a:r>
          </a:p>
        </p:txBody>
      </p:sp>
      <p:sp>
        <p:nvSpPr>
          <p:cNvPr id="20490" name="Text Box 10">
            <a:extLst>
              <a:ext uri="{FF2B5EF4-FFF2-40B4-BE49-F238E27FC236}">
                <a16:creationId xmlns:a16="http://schemas.microsoft.com/office/drawing/2014/main" id="{F0FD07D6-47EC-07F9-08A1-EDF19F36A117}"/>
              </a:ext>
            </a:extLst>
          </p:cNvPr>
          <p:cNvSpPr txBox="1">
            <a:spLocks noChangeArrowheads="1"/>
          </p:cNvSpPr>
          <p:nvPr/>
        </p:nvSpPr>
        <p:spPr bwMode="auto">
          <a:xfrm>
            <a:off x="2643188" y="3887788"/>
            <a:ext cx="1174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possibilites</a:t>
            </a:r>
          </a:p>
        </p:txBody>
      </p:sp>
      <p:sp>
        <p:nvSpPr>
          <p:cNvPr id="20491" name="Text Box 11">
            <a:extLst>
              <a:ext uri="{FF2B5EF4-FFF2-40B4-BE49-F238E27FC236}">
                <a16:creationId xmlns:a16="http://schemas.microsoft.com/office/drawing/2014/main" id="{3CE051F3-E70E-EC56-2E60-E80D99A1CDB6}"/>
              </a:ext>
            </a:extLst>
          </p:cNvPr>
          <p:cNvSpPr txBox="1">
            <a:spLocks noChangeArrowheads="1"/>
          </p:cNvSpPr>
          <p:nvPr/>
        </p:nvSpPr>
        <p:spPr bwMode="auto">
          <a:xfrm>
            <a:off x="2763838" y="5045075"/>
            <a:ext cx="769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choice</a:t>
            </a:r>
          </a:p>
        </p:txBody>
      </p:sp>
      <p:sp>
        <p:nvSpPr>
          <p:cNvPr id="20492" name="Freeform 12">
            <a:extLst>
              <a:ext uri="{FF2B5EF4-FFF2-40B4-BE49-F238E27FC236}">
                <a16:creationId xmlns:a16="http://schemas.microsoft.com/office/drawing/2014/main" id="{DF9F6DFA-5921-7878-38D4-19B92E113D08}"/>
              </a:ext>
            </a:extLst>
          </p:cNvPr>
          <p:cNvSpPr>
            <a:spLocks/>
          </p:cNvSpPr>
          <p:nvPr/>
        </p:nvSpPr>
        <p:spPr bwMode="auto">
          <a:xfrm>
            <a:off x="4324350" y="1362075"/>
            <a:ext cx="1193800" cy="358775"/>
          </a:xfrm>
          <a:custGeom>
            <a:avLst/>
            <a:gdLst>
              <a:gd name="T0" fmla="*/ 480 w 480"/>
              <a:gd name="T1" fmla="*/ 0 h 144"/>
              <a:gd name="T2" fmla="*/ 0 w 480"/>
              <a:gd name="T3" fmla="*/ 144 h 144"/>
            </a:gdLst>
            <a:ahLst/>
            <a:cxnLst>
              <a:cxn ang="0">
                <a:pos x="T0" y="T1"/>
              </a:cxn>
              <a:cxn ang="0">
                <a:pos x="T2" y="T3"/>
              </a:cxn>
            </a:cxnLst>
            <a:rect l="0" t="0" r="r" b="b"/>
            <a:pathLst>
              <a:path w="480" h="144">
                <a:moveTo>
                  <a:pt x="480" y="0"/>
                </a:moveTo>
                <a:cubicBezTo>
                  <a:pt x="300" y="0"/>
                  <a:pt x="132" y="42"/>
                  <a:pt x="0" y="144"/>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3" name="Freeform 13">
            <a:extLst>
              <a:ext uri="{FF2B5EF4-FFF2-40B4-BE49-F238E27FC236}">
                <a16:creationId xmlns:a16="http://schemas.microsoft.com/office/drawing/2014/main" id="{40CE6D2F-961C-B597-6CF3-3D265B1D54F7}"/>
              </a:ext>
            </a:extLst>
          </p:cNvPr>
          <p:cNvSpPr>
            <a:spLocks/>
          </p:cNvSpPr>
          <p:nvPr/>
        </p:nvSpPr>
        <p:spPr bwMode="auto">
          <a:xfrm>
            <a:off x="4324350" y="1958975"/>
            <a:ext cx="1149350" cy="90488"/>
          </a:xfrm>
          <a:custGeom>
            <a:avLst/>
            <a:gdLst>
              <a:gd name="T0" fmla="*/ 462 w 462"/>
              <a:gd name="T1" fmla="*/ 0 h 36"/>
              <a:gd name="T2" fmla="*/ 0 w 462"/>
              <a:gd name="T3" fmla="*/ 6 h 36"/>
            </a:gdLst>
            <a:ahLst/>
            <a:cxnLst>
              <a:cxn ang="0">
                <a:pos x="T0" y="T1"/>
              </a:cxn>
              <a:cxn ang="0">
                <a:pos x="T2" y="T3"/>
              </a:cxn>
            </a:cxnLst>
            <a:rect l="0" t="0" r="r" b="b"/>
            <a:pathLst>
              <a:path w="462" h="36">
                <a:moveTo>
                  <a:pt x="462" y="0"/>
                </a:moveTo>
                <a:cubicBezTo>
                  <a:pt x="288" y="24"/>
                  <a:pt x="126" y="36"/>
                  <a:pt x="0" y="6"/>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4" name="Freeform 14">
            <a:extLst>
              <a:ext uri="{FF2B5EF4-FFF2-40B4-BE49-F238E27FC236}">
                <a16:creationId xmlns:a16="http://schemas.microsoft.com/office/drawing/2014/main" id="{CAD204E0-7E57-10C2-2937-F591788D0A75}"/>
              </a:ext>
            </a:extLst>
          </p:cNvPr>
          <p:cNvSpPr>
            <a:spLocks/>
          </p:cNvSpPr>
          <p:nvPr/>
        </p:nvSpPr>
        <p:spPr bwMode="auto">
          <a:xfrm>
            <a:off x="4160838" y="2154238"/>
            <a:ext cx="1298575" cy="477837"/>
          </a:xfrm>
          <a:custGeom>
            <a:avLst/>
            <a:gdLst>
              <a:gd name="T0" fmla="*/ 522 w 522"/>
              <a:gd name="T1" fmla="*/ 192 h 192"/>
              <a:gd name="T2" fmla="*/ 0 w 522"/>
              <a:gd name="T3" fmla="*/ 0 h 192"/>
            </a:gdLst>
            <a:ahLst/>
            <a:cxnLst>
              <a:cxn ang="0">
                <a:pos x="T0" y="T1"/>
              </a:cxn>
              <a:cxn ang="0">
                <a:pos x="T2" y="T3"/>
              </a:cxn>
            </a:cxnLst>
            <a:rect l="0" t="0" r="r" b="b"/>
            <a:pathLst>
              <a:path w="522" h="192">
                <a:moveTo>
                  <a:pt x="522" y="192"/>
                </a:moveTo>
                <a:cubicBezTo>
                  <a:pt x="300" y="156"/>
                  <a:pt x="108" y="96"/>
                  <a:pt x="0" y="0"/>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5" name="Freeform 15">
            <a:extLst>
              <a:ext uri="{FF2B5EF4-FFF2-40B4-BE49-F238E27FC236}">
                <a16:creationId xmlns:a16="http://schemas.microsoft.com/office/drawing/2014/main" id="{A77CB69C-B6A4-79BA-F369-A3CB98798737}"/>
              </a:ext>
            </a:extLst>
          </p:cNvPr>
          <p:cNvSpPr>
            <a:spLocks/>
          </p:cNvSpPr>
          <p:nvPr/>
        </p:nvSpPr>
        <p:spPr bwMode="auto">
          <a:xfrm>
            <a:off x="1382713" y="2287588"/>
            <a:ext cx="1508125" cy="268287"/>
          </a:xfrm>
          <a:custGeom>
            <a:avLst/>
            <a:gdLst>
              <a:gd name="T0" fmla="*/ 606 w 606"/>
              <a:gd name="T1" fmla="*/ 12 h 108"/>
              <a:gd name="T2" fmla="*/ 0 w 606"/>
              <a:gd name="T3" fmla="*/ 0 h 108"/>
            </a:gdLst>
            <a:ahLst/>
            <a:cxnLst>
              <a:cxn ang="0">
                <a:pos x="T0" y="T1"/>
              </a:cxn>
              <a:cxn ang="0">
                <a:pos x="T2" y="T3"/>
              </a:cxn>
            </a:cxnLst>
            <a:rect l="0" t="0" r="r" b="b"/>
            <a:pathLst>
              <a:path w="606" h="108">
                <a:moveTo>
                  <a:pt x="606" y="12"/>
                </a:moveTo>
                <a:cubicBezTo>
                  <a:pt x="396" y="72"/>
                  <a:pt x="180" y="108"/>
                  <a:pt x="0" y="0"/>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6" name="Oval 16">
            <a:extLst>
              <a:ext uri="{FF2B5EF4-FFF2-40B4-BE49-F238E27FC236}">
                <a16:creationId xmlns:a16="http://schemas.microsoft.com/office/drawing/2014/main" id="{978314A7-EC2F-1414-E92D-971F3C895242}"/>
              </a:ext>
            </a:extLst>
          </p:cNvPr>
          <p:cNvSpPr>
            <a:spLocks noChangeArrowheads="1"/>
          </p:cNvSpPr>
          <p:nvPr/>
        </p:nvSpPr>
        <p:spPr bwMode="auto">
          <a:xfrm>
            <a:off x="1687513" y="3749675"/>
            <a:ext cx="3330575" cy="1965325"/>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GB" altLang="en-US" sz="1600">
              <a:latin typeface="Arial" panose="020B0604020202020204" pitchFamily="34" charset="0"/>
            </a:endParaRPr>
          </a:p>
        </p:txBody>
      </p:sp>
      <p:sp>
        <p:nvSpPr>
          <p:cNvPr id="20497" name="Freeform 17">
            <a:extLst>
              <a:ext uri="{FF2B5EF4-FFF2-40B4-BE49-F238E27FC236}">
                <a16:creationId xmlns:a16="http://schemas.microsoft.com/office/drawing/2014/main" id="{7D805843-8994-4622-DEAE-7F1E78D4ADEB}"/>
              </a:ext>
            </a:extLst>
          </p:cNvPr>
          <p:cNvSpPr>
            <a:spLocks/>
          </p:cNvSpPr>
          <p:nvPr/>
        </p:nvSpPr>
        <p:spPr bwMode="auto">
          <a:xfrm>
            <a:off x="4183063" y="3711575"/>
            <a:ext cx="1223962" cy="596900"/>
          </a:xfrm>
          <a:custGeom>
            <a:avLst/>
            <a:gdLst>
              <a:gd name="T0" fmla="*/ 492 w 492"/>
              <a:gd name="T1" fmla="*/ 0 h 240"/>
              <a:gd name="T2" fmla="*/ 0 w 492"/>
              <a:gd name="T3" fmla="*/ 240 h 240"/>
            </a:gdLst>
            <a:ahLst/>
            <a:cxnLst>
              <a:cxn ang="0">
                <a:pos x="T0" y="T1"/>
              </a:cxn>
              <a:cxn ang="0">
                <a:pos x="T2" y="T3"/>
              </a:cxn>
            </a:cxnLst>
            <a:rect l="0" t="0" r="r" b="b"/>
            <a:pathLst>
              <a:path w="492" h="240">
                <a:moveTo>
                  <a:pt x="492" y="0"/>
                </a:moveTo>
                <a:cubicBezTo>
                  <a:pt x="300" y="18"/>
                  <a:pt x="120" y="108"/>
                  <a:pt x="0" y="240"/>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8" name="Text Box 18">
            <a:extLst>
              <a:ext uri="{FF2B5EF4-FFF2-40B4-BE49-F238E27FC236}">
                <a16:creationId xmlns:a16="http://schemas.microsoft.com/office/drawing/2014/main" id="{9F6A88A2-7624-C4B1-24BB-096C48E5CB7B}"/>
              </a:ext>
            </a:extLst>
          </p:cNvPr>
          <p:cNvSpPr txBox="1">
            <a:spLocks noChangeArrowheads="1"/>
          </p:cNvSpPr>
          <p:nvPr/>
        </p:nvSpPr>
        <p:spPr bwMode="auto">
          <a:xfrm rot="-1273648">
            <a:off x="4148138" y="3417888"/>
            <a:ext cx="1176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regulations</a:t>
            </a:r>
          </a:p>
        </p:txBody>
      </p:sp>
      <p:sp>
        <p:nvSpPr>
          <p:cNvPr id="20499" name="Text Box 19">
            <a:extLst>
              <a:ext uri="{FF2B5EF4-FFF2-40B4-BE49-F238E27FC236}">
                <a16:creationId xmlns:a16="http://schemas.microsoft.com/office/drawing/2014/main" id="{7AD423C8-C7B5-F0D4-CDA0-053B1EC1E2CC}"/>
              </a:ext>
            </a:extLst>
          </p:cNvPr>
          <p:cNvSpPr txBox="1">
            <a:spLocks noChangeArrowheads="1"/>
          </p:cNvSpPr>
          <p:nvPr/>
        </p:nvSpPr>
        <p:spPr bwMode="auto">
          <a:xfrm rot="1139911">
            <a:off x="4394200" y="5241925"/>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new assignments</a:t>
            </a:r>
          </a:p>
        </p:txBody>
      </p:sp>
      <p:sp>
        <p:nvSpPr>
          <p:cNvPr id="20500" name="Text Box 20">
            <a:extLst>
              <a:ext uri="{FF2B5EF4-FFF2-40B4-BE49-F238E27FC236}">
                <a16:creationId xmlns:a16="http://schemas.microsoft.com/office/drawing/2014/main" id="{601D2942-4B57-5897-5C04-281ABDF79834}"/>
              </a:ext>
            </a:extLst>
          </p:cNvPr>
          <p:cNvSpPr txBox="1">
            <a:spLocks noChangeArrowheads="1"/>
          </p:cNvSpPr>
          <p:nvPr/>
        </p:nvSpPr>
        <p:spPr bwMode="auto">
          <a:xfrm rot="-590400">
            <a:off x="4897438" y="3684588"/>
            <a:ext cx="1074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personnel</a:t>
            </a:r>
          </a:p>
        </p:txBody>
      </p:sp>
      <p:sp>
        <p:nvSpPr>
          <p:cNvPr id="20501" name="Freeform 21">
            <a:extLst>
              <a:ext uri="{FF2B5EF4-FFF2-40B4-BE49-F238E27FC236}">
                <a16:creationId xmlns:a16="http://schemas.microsoft.com/office/drawing/2014/main" id="{2EE7EC7E-21A5-51BC-BAB9-1BA1A34868AF}"/>
              </a:ext>
            </a:extLst>
          </p:cNvPr>
          <p:cNvSpPr>
            <a:spLocks/>
          </p:cNvSpPr>
          <p:nvPr/>
        </p:nvSpPr>
        <p:spPr bwMode="auto">
          <a:xfrm>
            <a:off x="4673600" y="4106863"/>
            <a:ext cx="1196975" cy="358775"/>
          </a:xfrm>
          <a:custGeom>
            <a:avLst/>
            <a:gdLst>
              <a:gd name="T0" fmla="*/ 480 w 480"/>
              <a:gd name="T1" fmla="*/ 0 h 144"/>
              <a:gd name="T2" fmla="*/ 0 w 480"/>
              <a:gd name="T3" fmla="*/ 144 h 144"/>
            </a:gdLst>
            <a:ahLst/>
            <a:cxnLst>
              <a:cxn ang="0">
                <a:pos x="T0" y="T1"/>
              </a:cxn>
              <a:cxn ang="0">
                <a:pos x="T2" y="T3"/>
              </a:cxn>
            </a:cxnLst>
            <a:rect l="0" t="0" r="r" b="b"/>
            <a:pathLst>
              <a:path w="480" h="144">
                <a:moveTo>
                  <a:pt x="480" y="0"/>
                </a:moveTo>
                <a:cubicBezTo>
                  <a:pt x="300" y="0"/>
                  <a:pt x="132" y="42"/>
                  <a:pt x="0" y="144"/>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2" name="Text Box 22">
            <a:extLst>
              <a:ext uri="{FF2B5EF4-FFF2-40B4-BE49-F238E27FC236}">
                <a16:creationId xmlns:a16="http://schemas.microsoft.com/office/drawing/2014/main" id="{9C992304-DB41-4018-949A-CF3CCB7C1F7B}"/>
              </a:ext>
            </a:extLst>
          </p:cNvPr>
          <p:cNvSpPr txBox="1">
            <a:spLocks noChangeArrowheads="1"/>
          </p:cNvSpPr>
          <p:nvPr/>
        </p:nvSpPr>
        <p:spPr bwMode="auto">
          <a:xfrm rot="-169547">
            <a:off x="4924425" y="4422775"/>
            <a:ext cx="13239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assignments</a:t>
            </a:r>
          </a:p>
          <a:p>
            <a:r>
              <a:rPr lang="en-US" altLang="en-US" sz="1600">
                <a:latin typeface="Arial" panose="020B0604020202020204" pitchFamily="34" charset="0"/>
              </a:rPr>
              <a:t>+duties</a:t>
            </a:r>
          </a:p>
        </p:txBody>
      </p:sp>
      <p:sp>
        <p:nvSpPr>
          <p:cNvPr id="20503" name="Freeform 23">
            <a:extLst>
              <a:ext uri="{FF2B5EF4-FFF2-40B4-BE49-F238E27FC236}">
                <a16:creationId xmlns:a16="http://schemas.microsoft.com/office/drawing/2014/main" id="{E29A2ECE-DF4A-1A06-8819-30264ED40258}"/>
              </a:ext>
            </a:extLst>
          </p:cNvPr>
          <p:cNvSpPr>
            <a:spLocks/>
          </p:cNvSpPr>
          <p:nvPr/>
        </p:nvSpPr>
        <p:spPr bwMode="auto">
          <a:xfrm>
            <a:off x="4794250" y="4705350"/>
            <a:ext cx="1149350" cy="88900"/>
          </a:xfrm>
          <a:custGeom>
            <a:avLst/>
            <a:gdLst>
              <a:gd name="T0" fmla="*/ 462 w 462"/>
              <a:gd name="T1" fmla="*/ 0 h 36"/>
              <a:gd name="T2" fmla="*/ 0 w 462"/>
              <a:gd name="T3" fmla="*/ 6 h 36"/>
            </a:gdLst>
            <a:ahLst/>
            <a:cxnLst>
              <a:cxn ang="0">
                <a:pos x="T0" y="T1"/>
              </a:cxn>
              <a:cxn ang="0">
                <a:pos x="T2" y="T3"/>
              </a:cxn>
            </a:cxnLst>
            <a:rect l="0" t="0" r="r" b="b"/>
            <a:pathLst>
              <a:path w="462" h="36">
                <a:moveTo>
                  <a:pt x="462" y="0"/>
                </a:moveTo>
                <a:cubicBezTo>
                  <a:pt x="288" y="24"/>
                  <a:pt x="126" y="36"/>
                  <a:pt x="0" y="6"/>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4" name="Freeform 24">
            <a:extLst>
              <a:ext uri="{FF2B5EF4-FFF2-40B4-BE49-F238E27FC236}">
                <a16:creationId xmlns:a16="http://schemas.microsoft.com/office/drawing/2014/main" id="{8BB47FB6-4EF0-ECB1-397E-FE562547DC48}"/>
              </a:ext>
            </a:extLst>
          </p:cNvPr>
          <p:cNvSpPr>
            <a:spLocks/>
          </p:cNvSpPr>
          <p:nvPr/>
        </p:nvSpPr>
        <p:spPr bwMode="auto">
          <a:xfrm>
            <a:off x="4554538" y="4943475"/>
            <a:ext cx="1300162" cy="477838"/>
          </a:xfrm>
          <a:custGeom>
            <a:avLst/>
            <a:gdLst>
              <a:gd name="T0" fmla="*/ 522 w 522"/>
              <a:gd name="T1" fmla="*/ 192 h 192"/>
              <a:gd name="T2" fmla="*/ 0 w 522"/>
              <a:gd name="T3" fmla="*/ 0 h 192"/>
            </a:gdLst>
            <a:ahLst/>
            <a:cxnLst>
              <a:cxn ang="0">
                <a:pos x="T0" y="T1"/>
              </a:cxn>
              <a:cxn ang="0">
                <a:pos x="T2" y="T3"/>
              </a:cxn>
            </a:cxnLst>
            <a:rect l="0" t="0" r="r" b="b"/>
            <a:pathLst>
              <a:path w="522" h="192">
                <a:moveTo>
                  <a:pt x="522" y="192"/>
                </a:moveTo>
                <a:cubicBezTo>
                  <a:pt x="300" y="156"/>
                  <a:pt x="108" y="96"/>
                  <a:pt x="0" y="0"/>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5" name="Text Box 25">
            <a:extLst>
              <a:ext uri="{FF2B5EF4-FFF2-40B4-BE49-F238E27FC236}">
                <a16:creationId xmlns:a16="http://schemas.microsoft.com/office/drawing/2014/main" id="{11AE7D19-8019-5DD1-9B21-E86D611883A7}"/>
              </a:ext>
            </a:extLst>
          </p:cNvPr>
          <p:cNvSpPr txBox="1">
            <a:spLocks noChangeArrowheads="1"/>
          </p:cNvSpPr>
          <p:nvPr/>
        </p:nvSpPr>
        <p:spPr bwMode="auto">
          <a:xfrm rot="-152982">
            <a:off x="847725" y="5184775"/>
            <a:ext cx="158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Arial" panose="020B0604020202020204" pitchFamily="34" charset="0"/>
              </a:rPr>
              <a:t>tacit knowledge</a:t>
            </a:r>
          </a:p>
        </p:txBody>
      </p:sp>
      <p:sp>
        <p:nvSpPr>
          <p:cNvPr id="20506" name="Freeform 26">
            <a:extLst>
              <a:ext uri="{FF2B5EF4-FFF2-40B4-BE49-F238E27FC236}">
                <a16:creationId xmlns:a16="http://schemas.microsoft.com/office/drawing/2014/main" id="{50B2016A-C7D5-A730-FB89-4445EAFE5D00}"/>
              </a:ext>
            </a:extLst>
          </p:cNvPr>
          <p:cNvSpPr>
            <a:spLocks/>
          </p:cNvSpPr>
          <p:nvPr/>
        </p:nvSpPr>
        <p:spPr bwMode="auto">
          <a:xfrm>
            <a:off x="1016000" y="5062538"/>
            <a:ext cx="1223963" cy="269875"/>
          </a:xfrm>
          <a:custGeom>
            <a:avLst/>
            <a:gdLst>
              <a:gd name="T0" fmla="*/ 606 w 606"/>
              <a:gd name="T1" fmla="*/ 12 h 108"/>
              <a:gd name="T2" fmla="*/ 0 w 606"/>
              <a:gd name="T3" fmla="*/ 0 h 108"/>
            </a:gdLst>
            <a:ahLst/>
            <a:cxnLst>
              <a:cxn ang="0">
                <a:pos x="T0" y="T1"/>
              </a:cxn>
              <a:cxn ang="0">
                <a:pos x="T2" y="T3"/>
              </a:cxn>
            </a:cxnLst>
            <a:rect l="0" t="0" r="r" b="b"/>
            <a:pathLst>
              <a:path w="606" h="108">
                <a:moveTo>
                  <a:pt x="606" y="12"/>
                </a:moveTo>
                <a:cubicBezTo>
                  <a:pt x="396" y="72"/>
                  <a:pt x="180" y="108"/>
                  <a:pt x="0" y="0"/>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7" name="Oval 27">
            <a:extLst>
              <a:ext uri="{FF2B5EF4-FFF2-40B4-BE49-F238E27FC236}">
                <a16:creationId xmlns:a16="http://schemas.microsoft.com/office/drawing/2014/main" id="{ABF2CFD2-35F0-6861-7CD6-9456C1493F68}"/>
              </a:ext>
            </a:extLst>
          </p:cNvPr>
          <p:cNvSpPr>
            <a:spLocks noChangeArrowheads="1"/>
          </p:cNvSpPr>
          <p:nvPr/>
        </p:nvSpPr>
        <p:spPr bwMode="auto">
          <a:xfrm>
            <a:off x="3479800" y="4346575"/>
            <a:ext cx="1314450" cy="715963"/>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r>
              <a:rPr lang="en-US" altLang="en-US" sz="1600">
                <a:latin typeface="Arial" panose="020B0604020202020204" pitchFamily="34" charset="0"/>
              </a:rPr>
              <a:t>Computer</a:t>
            </a:r>
          </a:p>
        </p:txBody>
      </p:sp>
      <p:sp>
        <p:nvSpPr>
          <p:cNvPr id="20508" name="Oval 28">
            <a:extLst>
              <a:ext uri="{FF2B5EF4-FFF2-40B4-BE49-F238E27FC236}">
                <a16:creationId xmlns:a16="http://schemas.microsoft.com/office/drawing/2014/main" id="{2D2CE836-BDF1-1E30-6D2F-53BA3A58EE74}"/>
              </a:ext>
            </a:extLst>
          </p:cNvPr>
          <p:cNvSpPr>
            <a:spLocks noChangeArrowheads="1"/>
          </p:cNvSpPr>
          <p:nvPr/>
        </p:nvSpPr>
        <p:spPr bwMode="auto">
          <a:xfrm>
            <a:off x="1927225" y="4465638"/>
            <a:ext cx="955675" cy="5969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r>
              <a:rPr lang="en-US" altLang="en-US" sz="1600">
                <a:latin typeface="Arial" panose="020B0604020202020204" pitchFamily="34" charset="0"/>
              </a:rPr>
              <a:t>User</a:t>
            </a:r>
          </a:p>
        </p:txBody>
      </p:sp>
      <p:sp>
        <p:nvSpPr>
          <p:cNvPr id="20509" name="Freeform 29">
            <a:extLst>
              <a:ext uri="{FF2B5EF4-FFF2-40B4-BE49-F238E27FC236}">
                <a16:creationId xmlns:a16="http://schemas.microsoft.com/office/drawing/2014/main" id="{2A255E0B-3398-BC72-94F1-3A6A687107E9}"/>
              </a:ext>
            </a:extLst>
          </p:cNvPr>
          <p:cNvSpPr>
            <a:spLocks/>
          </p:cNvSpPr>
          <p:nvPr/>
        </p:nvSpPr>
        <p:spPr bwMode="auto">
          <a:xfrm>
            <a:off x="2524125" y="4241800"/>
            <a:ext cx="1239838" cy="223838"/>
          </a:xfrm>
          <a:custGeom>
            <a:avLst/>
            <a:gdLst>
              <a:gd name="T0" fmla="*/ 498 w 498"/>
              <a:gd name="T1" fmla="*/ 54 h 90"/>
              <a:gd name="T2" fmla="*/ 0 w 498"/>
              <a:gd name="T3" fmla="*/ 90 h 90"/>
            </a:gdLst>
            <a:ahLst/>
            <a:cxnLst>
              <a:cxn ang="0">
                <a:pos x="T0" y="T1"/>
              </a:cxn>
              <a:cxn ang="0">
                <a:pos x="T2" y="T3"/>
              </a:cxn>
            </a:cxnLst>
            <a:rect l="0" t="0" r="r" b="b"/>
            <a:pathLst>
              <a:path w="498" h="90">
                <a:moveTo>
                  <a:pt x="498" y="54"/>
                </a:moveTo>
                <a:cubicBezTo>
                  <a:pt x="384" y="6"/>
                  <a:pt x="150" y="0"/>
                  <a:pt x="0" y="90"/>
                </a:cubicBezTo>
              </a:path>
            </a:pathLst>
          </a:custGeom>
          <a:noFill/>
          <a:ln w="1905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10" name="Freeform 30">
            <a:extLst>
              <a:ext uri="{FF2B5EF4-FFF2-40B4-BE49-F238E27FC236}">
                <a16:creationId xmlns:a16="http://schemas.microsoft.com/office/drawing/2014/main" id="{C1D85ACA-A8A2-CC0B-6282-0AEDB9CD4E3C}"/>
              </a:ext>
            </a:extLst>
          </p:cNvPr>
          <p:cNvSpPr>
            <a:spLocks/>
          </p:cNvSpPr>
          <p:nvPr/>
        </p:nvSpPr>
        <p:spPr bwMode="auto">
          <a:xfrm>
            <a:off x="2673350" y="5003800"/>
            <a:ext cx="1074738" cy="163513"/>
          </a:xfrm>
          <a:custGeom>
            <a:avLst/>
            <a:gdLst>
              <a:gd name="T0" fmla="*/ 432 w 432"/>
              <a:gd name="T1" fmla="*/ 0 h 66"/>
              <a:gd name="T2" fmla="*/ 0 w 432"/>
              <a:gd name="T3" fmla="*/ 18 h 66"/>
            </a:gdLst>
            <a:ahLst/>
            <a:cxnLst>
              <a:cxn ang="0">
                <a:pos x="T0" y="T1"/>
              </a:cxn>
              <a:cxn ang="0">
                <a:pos x="T2" y="T3"/>
              </a:cxn>
            </a:cxnLst>
            <a:rect l="0" t="0" r="r" b="b"/>
            <a:pathLst>
              <a:path w="432" h="66">
                <a:moveTo>
                  <a:pt x="432" y="0"/>
                </a:moveTo>
                <a:cubicBezTo>
                  <a:pt x="270" y="54"/>
                  <a:pt x="156" y="66"/>
                  <a:pt x="0" y="18"/>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11" name="Text Box 31">
            <a:extLst>
              <a:ext uri="{FF2B5EF4-FFF2-40B4-BE49-F238E27FC236}">
                <a16:creationId xmlns:a16="http://schemas.microsoft.com/office/drawing/2014/main" id="{F34095DD-C304-C484-A7CC-4BE65A71A13C}"/>
              </a:ext>
            </a:extLst>
          </p:cNvPr>
          <p:cNvSpPr txBox="1">
            <a:spLocks noChangeArrowheads="1"/>
          </p:cNvSpPr>
          <p:nvPr/>
        </p:nvSpPr>
        <p:spPr bwMode="auto">
          <a:xfrm>
            <a:off x="1219200" y="1001713"/>
            <a:ext cx="1584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a:latin typeface="Arial" panose="020B0604020202020204" pitchFamily="34" charset="0"/>
              </a:rPr>
              <a:t>Domain model</a:t>
            </a:r>
          </a:p>
        </p:txBody>
      </p:sp>
      <p:sp>
        <p:nvSpPr>
          <p:cNvPr id="20512" name="Text Box 32">
            <a:extLst>
              <a:ext uri="{FF2B5EF4-FFF2-40B4-BE49-F238E27FC236}">
                <a16:creationId xmlns:a16="http://schemas.microsoft.com/office/drawing/2014/main" id="{4F8D7F38-3ABC-FBAB-CFF0-77764DE68D84}"/>
              </a:ext>
            </a:extLst>
          </p:cNvPr>
          <p:cNvSpPr txBox="1">
            <a:spLocks noChangeArrowheads="1"/>
          </p:cNvSpPr>
          <p:nvPr/>
        </p:nvSpPr>
        <p:spPr bwMode="auto">
          <a:xfrm>
            <a:off x="1157288" y="3395663"/>
            <a:ext cx="1663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a:latin typeface="Arial" panose="020B0604020202020204" pitchFamily="34" charset="0"/>
              </a:rPr>
              <a:t>Physical model</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altLang="en-US" sz="2400" b="0" i="0" u="none" strike="noStrike" cap="none" normalizeH="0" baseline="0" noProof="1"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altLang="en-US" sz="2400" b="0" i="0" u="none" strike="noStrike" cap="none" normalizeH="0" baseline="0" noProof="1"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TotalTime>
  <Words>1030</Words>
  <Application>Microsoft Office PowerPoint</Application>
  <PresentationFormat>On-screen Show (4:3)</PresentationFormat>
  <Paragraphs>175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Times New Roman</vt:lpstr>
      <vt:lpstr>Arial</vt:lpstr>
      <vt:lpstr>Symbol</vt:lpstr>
      <vt:lpstr>Arial Narrow</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Soren Lauesen</dc:creator>
  <cp:lastModifiedBy>Søren Lauesen</cp:lastModifiedBy>
  <cp:revision>9</cp:revision>
  <dcterms:created xsi:type="dcterms:W3CDTF">2002-02-19T10:53:20Z</dcterms:created>
  <dcterms:modified xsi:type="dcterms:W3CDTF">2023-01-25T18:29:47Z</dcterms:modified>
</cp:coreProperties>
</file>