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75" r:id="rId2"/>
    <p:sldId id="256" r:id="rId3"/>
    <p:sldId id="268" r:id="rId4"/>
    <p:sldId id="269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1020" y="84"/>
      </p:cViewPr>
      <p:guideLst>
        <p:guide orient="horz" pos="816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D253ECC-7D6C-6462-E27D-DF2748D3B7E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6D94CCA-1916-A816-9485-31B4CE3D0E5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da-DK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EA014694-D35B-A40E-3F2C-577CDBE578DF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5FD439A5-4504-DEEA-16F2-C5BA51957B0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7681C80A-A601-6AE8-04D3-A3621DD8FF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01F3C253-0EF8-9450-C331-D66022F0B2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178D8CAD-EBD9-4509-B220-4529050C89C5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FD2514E-3AB1-CD1E-D4F7-FA9734A2CB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8BEA26-B869-4D5B-8D3A-25415F0C500F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B29CF247-D641-928A-32BE-F610DA1F95E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75BECB37-D4EE-0A17-E440-E0E16F06FC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EDA0AC3-44C4-E4D5-34B8-937185C6C5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E742D7-E1DE-4058-B79A-AD145AD38243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AEB0352B-17FD-54C4-7D2C-FF25F446DD5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944548E-FD04-DD7E-5941-EB5CD51618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2B1686B-3EFC-9A42-2C3B-A101190E2C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80E61B-68DC-4557-B0CC-5C863C7ED5AB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DD151958-C6D8-5D5B-40CE-A44906A1528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8C013AA-55F0-F169-8EAA-879C56AE87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F74B355-8F33-397C-8368-F9AB2160E7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846AA-6FCB-406B-B735-96D96774FC6D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19CC7A6F-AE57-D215-6249-212C8F6D409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383B7F97-D275-5E3C-98BF-FBD8839325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13608AB-33D5-6DF2-2C64-68C8E0EFEE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FF71C-62F2-4D78-920A-5B49F8FDA2EB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7D0E0B09-D867-C8ED-DB95-9C2A4C7E994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AFCA001-E862-7AE0-7E30-9A446E26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F8C59D8-F291-7E25-FA51-B4E6CB0863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78346-26B1-440C-A3B5-30AC752231F7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5FB4D375-1E1C-D065-AF43-C9E4C83E97D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F66395A3-3602-37FB-9AFB-22AEEB5E3F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72F04FE-E193-77A8-E148-9F1AE20C37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64F2EC-6BDA-40B6-B6F8-68A0D8D6F9B2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B22F2475-8314-6C8A-1510-1B44899B100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C5586033-C9B8-D665-773E-2548FF03FE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3FE25BF-3D1F-B5BE-4CE9-A1DD861A55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F2D3D9-668B-46F4-A649-CED517A37CEC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76536B03-6EAA-92BF-AE35-D0F4AAFC037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4064F3B0-5F9E-E814-EB75-142AE57B97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EA95A-5F1C-DB85-2A1B-7F3BB6DB13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3D1D87-B406-7C3E-DBEF-1AFACD7BB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789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6CB8E-E480-B1A7-81AA-084A24F12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6F60C9-F75B-A876-A1E4-1F2C1D1DE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72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3E3FAC-8600-0BA0-8FC4-4424022D3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9827BE-5929-5EE6-23AA-E497322ED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39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9A07C-AB58-913D-F735-AC84459A0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4F1B1-0392-4629-2905-546E8E5AE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311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3DD60-9FF9-B5B7-6F29-F1345D733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82F71-41CC-D786-2F83-365AB66A9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88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07E6D-4BDD-06FE-4445-346499092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AB57C-844E-40D4-4708-D3701D483A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834159-E3B5-2FA1-2592-88476D7A0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14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1644D-3A3F-A170-22EA-7412B81A9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D6B3A-B7C0-4DAA-1228-8EBEF6A53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E3D513-6D24-14DB-FA48-58E16C04F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D51518-552D-B91E-171C-71C995B8BE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017E70-C754-26BB-D09C-085EBD93DC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78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5E23E-BB3C-7C23-ECBC-A83ABF03E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753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48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DC9E5-E158-A0AC-A0A9-974BE3438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50692-411A-3E1F-EE5A-2C38CC54C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53A79-A3D2-77A5-ABE7-8A90A06A2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93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23BF0-22C4-8CCE-675F-79742D11B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2444EB-C317-9A2D-424B-DE730A915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CEDA72-C88A-6B5D-2E51-CC11E8782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2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A541A3B7-3A96-5A67-660A-AEE350435B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>
            <a:extLst>
              <a:ext uri="{FF2B5EF4-FFF2-40B4-BE49-F238E27FC236}">
                <a16:creationId xmlns:a16="http://schemas.microsoft.com/office/drawing/2014/main" id="{9C52D7EB-25BE-2450-1818-76EAF5006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5. Special interfaces - combined styles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32C9F4D9-F221-664B-EF31-6D773A1AB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5.1    Reports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2077" name="Text Box 29">
            <a:extLst>
              <a:ext uri="{FF2B5EF4-FFF2-40B4-BE49-F238E27FC236}">
                <a16:creationId xmlns:a16="http://schemas.microsoft.com/office/drawing/2014/main" id="{7CBB77D5-E875-8559-D204-A05987F0C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762000"/>
            <a:ext cx="7970837" cy="5302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72000" rIns="72000" bIns="108000">
            <a:spAutoFit/>
          </a:bodyPr>
          <a:lstStyle>
            <a:lvl1pPr marL="533400" indent="-533400"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External reports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R1:	Product shall produce pay slips with layout as in app. xx.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Specific purpose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endParaRPr lang="da-DK" altLang="en-US" sz="1800">
              <a:latin typeface="Arial" panose="020B0604020202020204" pitchFamily="34" charset="0"/>
            </a:endParaRPr>
          </a:p>
          <a:p>
            <a:endParaRPr lang="da-DK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da-DK" altLang="en-US" sz="1800" b="1" noProof="1">
                <a:latin typeface="Arial" panose="020B0604020202020204" pitchFamily="34" charset="0"/>
              </a:rPr>
              <a:t>Existing reports - vague purpose</a:t>
            </a:r>
            <a:endParaRPr lang="da-DK" altLang="en-US" sz="1800" noProof="1">
              <a:latin typeface="Arial" panose="020B0604020202020204" pitchFamily="34" charset="0"/>
            </a:endParaRPr>
          </a:p>
          <a:p>
            <a:endParaRPr lang="da-DK" altLang="en-US" sz="1800">
              <a:latin typeface="Arial" panose="020B0604020202020204" pitchFamily="34" charset="0"/>
            </a:endParaRPr>
          </a:p>
          <a:p>
            <a:endParaRPr lang="da-DK" altLang="en-US" sz="1800">
              <a:latin typeface="Arial" panose="020B0604020202020204" pitchFamily="34" charset="0"/>
            </a:endParaRPr>
          </a:p>
          <a:p>
            <a:endParaRPr lang="da-DK" altLang="en-US" sz="1800">
              <a:latin typeface="Arial" panose="020B0604020202020204" pitchFamily="34" charset="0"/>
            </a:endParaRPr>
          </a:p>
          <a:p>
            <a:endParaRPr lang="da-DK" altLang="en-US" sz="1800">
              <a:latin typeface="Arial" panose="020B0604020202020204" pitchFamily="34" charset="0"/>
            </a:endParaRPr>
          </a:p>
          <a:p>
            <a:endParaRPr lang="da-DK" altLang="en-US" sz="1800" noProof="1">
              <a:latin typeface="Arial" panose="020B0604020202020204" pitchFamily="34" charset="0"/>
            </a:endParaRPr>
          </a:p>
          <a:p>
            <a:r>
              <a:rPr lang="da-DK" altLang="en-US" sz="1800" b="1" noProof="1">
                <a:latin typeface="Arial" panose="020B0604020202020204" pitchFamily="34" charset="0"/>
              </a:rPr>
              <a:t>Reports on demand</a:t>
            </a:r>
            <a:endParaRPr lang="da-DK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da-DK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da-DK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da-DK" altLang="en-US" sz="1800" noProof="1">
              <a:latin typeface="Arial" panose="020B0604020202020204" pitchFamily="34" charset="0"/>
            </a:endParaRPr>
          </a:p>
          <a:p>
            <a:endParaRPr lang="da-DK" altLang="en-US" sz="1800" noProof="1">
              <a:latin typeface="Arial" panose="020B0604020202020204" pitchFamily="34" charset="0"/>
            </a:endParaRPr>
          </a:p>
        </p:txBody>
      </p:sp>
      <p:sp>
        <p:nvSpPr>
          <p:cNvPr id="2078" name="Rectangle 30">
            <a:extLst>
              <a:ext uri="{FF2B5EF4-FFF2-40B4-BE49-F238E27FC236}">
                <a16:creationId xmlns:a16="http://schemas.microsoft.com/office/drawing/2014/main" id="{C9E2C2DA-376B-FB42-9637-9B54E9164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2079" name="Text Box 31">
            <a:extLst>
              <a:ext uri="{FF2B5EF4-FFF2-40B4-BE49-F238E27FC236}">
                <a16:creationId xmlns:a16="http://schemas.microsoft.com/office/drawing/2014/main" id="{A55AC755-0B9F-4B99-A81A-70866FF7B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675" y="1773238"/>
            <a:ext cx="74152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27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R2:	Product shall print forecasts of room occupation for monthly roster planning. Format for instance as xx.</a:t>
            </a:r>
          </a:p>
        </p:txBody>
      </p:sp>
      <p:sp>
        <p:nvSpPr>
          <p:cNvPr id="2080" name="Text Box 32">
            <a:extLst>
              <a:ext uri="{FF2B5EF4-FFF2-40B4-BE49-F238E27FC236}">
                <a16:creationId xmlns:a16="http://schemas.microsoft.com/office/drawing/2014/main" id="{45832B6E-CFE7-E801-4816-FB18087F6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75" y="2708275"/>
            <a:ext cx="7788275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2788"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25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R3:	Supplier shall provide a list of built-in reports.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R4:	Supplier shall develop up to 200 simple reports (like yy) at a price of $_____ per report and up to 50 complex reports (like zz) at a price of $_____ per report.</a:t>
            </a:r>
          </a:p>
        </p:txBody>
      </p:sp>
      <p:sp>
        <p:nvSpPr>
          <p:cNvPr id="2081" name="Text Box 33">
            <a:extLst>
              <a:ext uri="{FF2B5EF4-FFF2-40B4-BE49-F238E27FC236}">
                <a16:creationId xmlns:a16="http://schemas.microsoft.com/office/drawing/2014/main" id="{9B582A5C-91A0-1AD6-9E31-B9933DC9F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75" y="4373563"/>
            <a:ext cx="741521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2788"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R5:	Product shall include a report generator.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Reports like yy can be developed by: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	ordinary user?	</a:t>
            </a:r>
            <a:r>
              <a:rPr lang="en-GB" altLang="en-US" sz="1800" u="sng" noProof="1">
                <a:latin typeface="Arial" panose="020B0604020202020204" pitchFamily="34" charset="0"/>
              </a:rPr>
              <a:t>yes/no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super user?	</a:t>
            </a:r>
            <a:r>
              <a:rPr lang="en-GB" altLang="en-US" sz="1800" u="sng" noProof="1">
                <a:latin typeface="Arial" panose="020B0604020202020204" pitchFamily="34" charset="0"/>
              </a:rPr>
              <a:t>yes/no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	customer’s IT dept?	</a:t>
            </a:r>
            <a:r>
              <a:rPr lang="en-GB" altLang="en-US" sz="1800" u="sng" noProof="1">
                <a:latin typeface="Arial" panose="020B0604020202020204" pitchFamily="34" charset="0"/>
              </a:rPr>
              <a:t>yes/no</a:t>
            </a:r>
            <a:endParaRPr lang="da-DK" altLang="en-US" sz="1800" u="sng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9" grpId="0"/>
      <p:bldP spid="2080" grpId="0"/>
      <p:bldP spid="20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ABAB1CF2-2047-D8E3-95BF-F4A58431D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50" y="76200"/>
            <a:ext cx="7080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5.2    Platform requirements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04DD99F7-B6A3-D746-02C8-984F5301F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7894638" cy="5540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72000" bIns="72000"/>
          <a:lstStyle>
            <a:lvl1pPr marL="533400" indent="-533400"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We have a platform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R1:	Product shall run on Pentíum PC’s with 128 MB. Many older PC’s still used, so tasks 2.1 to 2.5 must be supported on 80486 with 64 MB.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R2:	Our IT staff have expertice in Oracle. Product must use same database platform.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R3:	Product shall run on MS Windows release xx.yy. Supplier shall for 3 years port his product to new releases within ___ months from release date.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5054A010-0348-DC5B-B30D-C2009082C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16389" name="Text Box 5">
            <a:extLst>
              <a:ext uri="{FF2B5EF4-FFF2-40B4-BE49-F238E27FC236}">
                <a16:creationId xmlns:a16="http://schemas.microsoft.com/office/drawing/2014/main" id="{93FC2753-1BDE-F59A-E070-D786C51B2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8" y="3319463"/>
            <a:ext cx="74342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2788"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We want a new platform anyway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R4:	Customer expects to switch to client-server running OS zz. Supplier shall specify server memory and server speed needed to obtain capacity and response time for Rxx.</a:t>
            </a:r>
          </a:p>
        </p:txBody>
      </p:sp>
      <p:sp>
        <p:nvSpPr>
          <p:cNvPr id="16390" name="Text Box 6">
            <a:extLst>
              <a:ext uri="{FF2B5EF4-FFF2-40B4-BE49-F238E27FC236}">
                <a16:creationId xmlns:a16="http://schemas.microsoft.com/office/drawing/2014/main" id="{D9E94CF3-4E98-E220-9DF5-121FA975E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4546600"/>
            <a:ext cx="743426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2788"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3400" algn="l"/>
                <a:tab pos="1079500" algn="l"/>
                <a:tab pos="2692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We want software and hardware (maybe)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R5:	Supplier shall deliver hardware + software. Supplier shall upgrade if capacity becomes inadequate for the load specified in xx.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R6:	Product shall run on Pentium PC’s with 128 MB. As an option, total delivery may include the PC’s and hardware support.</a:t>
            </a:r>
            <a:endParaRPr lang="da-DK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C4AACCD0-19C0-A652-844F-08764C6AC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5.3A   Who can integrate?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0259F0CD-CD76-8B87-2C31-566F189F6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863" y="2690813"/>
            <a:ext cx="1150937" cy="6985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Hotel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3234A343-0966-262E-2493-A96D0D116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600" y="2705100"/>
            <a:ext cx="9271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Account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system</a:t>
            </a:r>
          </a:p>
        </p:txBody>
      </p:sp>
      <p:cxnSp>
        <p:nvCxnSpPr>
          <p:cNvPr id="17413" name="AutoShape 5">
            <a:extLst>
              <a:ext uri="{FF2B5EF4-FFF2-40B4-BE49-F238E27FC236}">
                <a16:creationId xmlns:a16="http://schemas.microsoft.com/office/drawing/2014/main" id="{7A2C6C61-D1EA-2329-9665-E69CEA495F16}"/>
              </a:ext>
            </a:extLst>
          </p:cNvPr>
          <p:cNvCxnSpPr>
            <a:cxnSpLocks noChangeShapeType="1"/>
            <a:stCxn id="17411" idx="3"/>
            <a:endCxn id="17412" idx="1"/>
          </p:cNvCxnSpPr>
          <p:nvPr/>
        </p:nvCxnSpPr>
        <p:spPr bwMode="auto">
          <a:xfrm flipV="1">
            <a:off x="4143375" y="3030538"/>
            <a:ext cx="388938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14" name="Oval 6">
            <a:extLst>
              <a:ext uri="{FF2B5EF4-FFF2-40B4-BE49-F238E27FC236}">
                <a16:creationId xmlns:a16="http://schemas.microsoft.com/office/drawing/2014/main" id="{B2EE0A3A-6916-FAF3-12CC-FC5A536FEFA8}"/>
              </a:ext>
            </a:extLst>
          </p:cNvPr>
          <p:cNvSpPr>
            <a:spLocks noChangeArrowheads="1"/>
          </p:cNvSpPr>
          <p:nvPr/>
        </p:nvSpPr>
        <p:spPr bwMode="auto">
          <a:xfrm rot="1762332" flipH="1">
            <a:off x="1781175" y="1289050"/>
            <a:ext cx="4130675" cy="2743200"/>
          </a:xfrm>
          <a:prstGeom prst="ellips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5" name="Oval 7">
            <a:extLst>
              <a:ext uri="{FF2B5EF4-FFF2-40B4-BE49-F238E27FC236}">
                <a16:creationId xmlns:a16="http://schemas.microsoft.com/office/drawing/2014/main" id="{1AA32224-7C69-F645-1301-B882073D1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905000"/>
            <a:ext cx="3209925" cy="3657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7" name="Text Box 9">
            <a:extLst>
              <a:ext uri="{FF2B5EF4-FFF2-40B4-BE49-F238E27FC236}">
                <a16:creationId xmlns:a16="http://schemas.microsoft.com/office/drawing/2014/main" id="{8802BC76-9D76-7DC1-92AA-5DB0E9D3B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1524000"/>
            <a:ext cx="11398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Customer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???</a:t>
            </a:r>
          </a:p>
        </p:txBody>
      </p:sp>
      <p:sp>
        <p:nvSpPr>
          <p:cNvPr id="17418" name="Text Box 10">
            <a:extLst>
              <a:ext uri="{FF2B5EF4-FFF2-40B4-BE49-F238E27FC236}">
                <a16:creationId xmlns:a16="http://schemas.microsoft.com/office/drawing/2014/main" id="{4BBE23C4-3D8F-77C1-DC30-76B3D786F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475" y="1447800"/>
            <a:ext cx="13303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Customer’s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IT dept</a:t>
            </a:r>
          </a:p>
        </p:txBody>
      </p:sp>
      <p:sp>
        <p:nvSpPr>
          <p:cNvPr id="17419" name="Text Box 11">
            <a:extLst>
              <a:ext uri="{FF2B5EF4-FFF2-40B4-BE49-F238E27FC236}">
                <a16:creationId xmlns:a16="http://schemas.microsoft.com/office/drawing/2014/main" id="{4274B2E5-E1AD-C90A-49DF-D45C55E22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2850" y="4406900"/>
            <a:ext cx="9620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Product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supplier</a:t>
            </a:r>
          </a:p>
        </p:txBody>
      </p:sp>
      <p:sp>
        <p:nvSpPr>
          <p:cNvPr id="17420" name="Text Box 12">
            <a:extLst>
              <a:ext uri="{FF2B5EF4-FFF2-40B4-BE49-F238E27FC236}">
                <a16:creationId xmlns:a16="http://schemas.microsoft.com/office/drawing/2014/main" id="{D747D0CE-7F1B-B6B2-FFE2-10479619D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3568700"/>
            <a:ext cx="12033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Main</a:t>
            </a:r>
          </a:p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contractor</a:t>
            </a:r>
          </a:p>
        </p:txBody>
      </p:sp>
      <p:sp>
        <p:nvSpPr>
          <p:cNvPr id="17421" name="Line 13">
            <a:extLst>
              <a:ext uri="{FF2B5EF4-FFF2-40B4-BE49-F238E27FC236}">
                <a16:creationId xmlns:a16="http://schemas.microsoft.com/office/drawing/2014/main" id="{C6B11D9B-3386-1F08-2C39-B4F6ACC6000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96000" y="2286000"/>
            <a:ext cx="6096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2" name="Line 14">
            <a:extLst>
              <a:ext uri="{FF2B5EF4-FFF2-40B4-BE49-F238E27FC236}">
                <a16:creationId xmlns:a16="http://schemas.microsoft.com/office/drawing/2014/main" id="{B0A20E36-A876-F53C-971E-6900401C49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79988" y="4038600"/>
            <a:ext cx="1497012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3" name="Text Box 15">
            <a:extLst>
              <a:ext uri="{FF2B5EF4-FFF2-40B4-BE49-F238E27FC236}">
                <a16:creationId xmlns:a16="http://schemas.microsoft.com/office/drawing/2014/main" id="{AEE37D10-0786-720A-503C-0C790EA04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4267200"/>
            <a:ext cx="2127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17424" name="Text Box 16">
            <a:extLst>
              <a:ext uri="{FF2B5EF4-FFF2-40B4-BE49-F238E27FC236}">
                <a16:creationId xmlns:a16="http://schemas.microsoft.com/office/drawing/2014/main" id="{CC9DD50A-9C41-2E6C-6709-EE64CD54C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2895600"/>
            <a:ext cx="2127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17425" name="Oval 17">
            <a:extLst>
              <a:ext uri="{FF2B5EF4-FFF2-40B4-BE49-F238E27FC236}">
                <a16:creationId xmlns:a16="http://schemas.microsoft.com/office/drawing/2014/main" id="{A53802F4-8EB7-CBEA-1F03-59C6621AA071}"/>
              </a:ext>
            </a:extLst>
          </p:cNvPr>
          <p:cNvSpPr>
            <a:spLocks noChangeArrowheads="1"/>
          </p:cNvSpPr>
          <p:nvPr/>
        </p:nvSpPr>
        <p:spPr bwMode="auto">
          <a:xfrm rot="-1762332">
            <a:off x="2427288" y="1319213"/>
            <a:ext cx="4343400" cy="25273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6" name="Rectangle 18">
            <a:extLst>
              <a:ext uri="{FF2B5EF4-FFF2-40B4-BE49-F238E27FC236}">
                <a16:creationId xmlns:a16="http://schemas.microsoft.com/office/drawing/2014/main" id="{5D674C37-3FDE-C570-1533-91C05EF10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17C6650D-E645-500A-FD16-6243AD97C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46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5.3B    Integration reqs, domain-level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88A4E0CD-A93F-DE79-B73B-05E9C023A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2508250"/>
            <a:ext cx="3892550" cy="35290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Sub-tasks: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1.	Get guest invoices</a:t>
            </a:r>
          </a:p>
          <a:p>
            <a:pPr>
              <a:spcAft>
                <a:spcPct val="30000"/>
              </a:spcAft>
            </a:pP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2.	Post on accounts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Problem:</a:t>
            </a:r>
            <a:r>
              <a:rPr lang="en-US" altLang="en-US" sz="1800">
                <a:latin typeface="Arial" panose="020B0604020202020204" pitchFamily="34" charset="0"/>
              </a:rPr>
              <a:t> Same posted twice or forgotten.</a:t>
            </a: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3.	Send invoices . . 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Variants: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1a.	We have several hotels and want shared accounting.</a:t>
            </a:r>
            <a:endParaRPr lang="en-US" altLang="en-US" sz="1800" u="sng">
              <a:latin typeface="Arial" panose="020B0604020202020204" pitchFamily="34" charset="0"/>
            </a:endParaRP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BDEE6DF8-FB9D-3406-918F-C4EC75938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508250"/>
            <a:ext cx="3810000" cy="35290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en-US" sz="1800" b="1">
                <a:latin typeface="Arial" panose="020B0604020202020204" pitchFamily="34" charset="0"/>
              </a:rPr>
              <a:t>Example solution: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Automatic transfer from hotel system to Wonder-Account xx.yy.</a:t>
            </a:r>
          </a:p>
          <a:p>
            <a:pPr>
              <a:spcAft>
                <a:spcPct val="30000"/>
              </a:spcAft>
            </a:pPr>
            <a:r>
              <a:rPr lang="en-US" altLang="en-US" sz="1800">
                <a:latin typeface="Arial" panose="020B0604020202020204" pitchFamily="34" charset="0"/>
              </a:rPr>
              <a:t>Account numbers defined in a database table.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Unbroken sequence of numbers.</a:t>
            </a:r>
          </a:p>
          <a:p>
            <a:pPr>
              <a:spcAft>
                <a:spcPct val="30000"/>
              </a:spcAft>
            </a:pPr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Data transmission.</a:t>
            </a:r>
          </a:p>
          <a:p>
            <a:pPr>
              <a:spcAft>
                <a:spcPct val="20000"/>
              </a:spcAft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891B9228-5C50-EE00-1EB2-F03108E15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" y="1238250"/>
            <a:ext cx="7702550" cy="127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Task:</a:t>
            </a:r>
            <a:r>
              <a:rPr lang="en-US" altLang="en-US" sz="1800">
                <a:latin typeface="Arial" panose="020B0604020202020204" pitchFamily="34" charset="0"/>
              </a:rPr>
              <a:t>	5.1 Daily accounting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Purpose:	Balance with bank account . . 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	Send out invoices to company customers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Frequency:	Daily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16710269-6816-2EE1-BC1A-A3A508EAF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728663"/>
            <a:ext cx="44291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R1:	The product shall support task 5.1.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18445" name="Line 13">
            <a:extLst>
              <a:ext uri="{FF2B5EF4-FFF2-40B4-BE49-F238E27FC236}">
                <a16:creationId xmlns:a16="http://schemas.microsoft.com/office/drawing/2014/main" id="{B8890B45-1293-75FC-3FB5-24C0BB1E0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9210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6" name="Line 14">
            <a:extLst>
              <a:ext uri="{FF2B5EF4-FFF2-40B4-BE49-F238E27FC236}">
                <a16:creationId xmlns:a16="http://schemas.microsoft.com/office/drawing/2014/main" id="{AC57516B-071F-E79A-23B9-70D0914455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5814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7" name="Line 15">
            <a:extLst>
              <a:ext uri="{FF2B5EF4-FFF2-40B4-BE49-F238E27FC236}">
                <a16:creationId xmlns:a16="http://schemas.microsoft.com/office/drawing/2014/main" id="{FA0B7A65-ED56-AAFF-F7E9-244A573C04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7244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8" name="Line 16">
            <a:extLst>
              <a:ext uri="{FF2B5EF4-FFF2-40B4-BE49-F238E27FC236}">
                <a16:creationId xmlns:a16="http://schemas.microsoft.com/office/drawing/2014/main" id="{D3525CFA-D1F3-E18E-3CF2-1DEE781F07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1054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9" name="Rectangle 17">
            <a:extLst>
              <a:ext uri="{FF2B5EF4-FFF2-40B4-BE49-F238E27FC236}">
                <a16:creationId xmlns:a16="http://schemas.microsoft.com/office/drawing/2014/main" id="{6AD52F07-DDA0-029C-E9E9-998D2CF7E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219200"/>
            <a:ext cx="7696200" cy="4800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0" name="Rectangle 18">
            <a:extLst>
              <a:ext uri="{FF2B5EF4-FFF2-40B4-BE49-F238E27FC236}">
                <a16:creationId xmlns:a16="http://schemas.microsoft.com/office/drawing/2014/main" id="{13FBAE0E-7ECD-84EE-03B2-B6B9A65BB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0E0BD506-14F9-D4FB-A114-C0561E06B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846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5.3C    Integration reqs, product-level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00EDE2C8-632A-9BC3-5A47-B68803A6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73125"/>
            <a:ext cx="7970838" cy="45783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72000" bIns="72000">
            <a:spAutoFit/>
          </a:bodyPr>
          <a:lstStyle>
            <a:lvl1pPr marL="571500" indent="-571500"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2000"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1143000" algn="l"/>
                <a:tab pos="2667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We have a commercial product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R2:	Customer uses WonderAccount xx.yy. Hotel system shall ensure transfer within next day. Shall transfer . . . once and only once.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We want a new commercial product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R3:	Customer wants new account system. Supplier shall specify the systems he integrates with and the degree of transfer reliability.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R4:	Supplier shall specify detailed interface for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chosen account system.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Consortium model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R5:	Supplier shall deliver hotel system plus account system. Account system shall provide standard account facilities.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We have a tailor-made system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R6:	Customer uses old mainframe system YY for accounting. Hotel system must ensure daily transfers, once and only once.</a:t>
            </a:r>
          </a:p>
        </p:txBody>
      </p:sp>
      <p:sp>
        <p:nvSpPr>
          <p:cNvPr id="19460" name="AutoShape 4">
            <a:extLst>
              <a:ext uri="{FF2B5EF4-FFF2-40B4-BE49-F238E27FC236}">
                <a16:creationId xmlns:a16="http://schemas.microsoft.com/office/drawing/2014/main" id="{743D60C7-F0D7-678D-D158-391B2F544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563" y="5657850"/>
            <a:ext cx="4160837" cy="895350"/>
          </a:xfrm>
          <a:prstGeom prst="wedgeRoundRectCallout">
            <a:avLst>
              <a:gd name="adj1" fmla="val 2384"/>
              <a:gd name="adj2" fmla="val -9840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Let the supplier study YY documentation?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Document the interface?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Let YY developer be main contractor?</a:t>
            </a:r>
            <a:endParaRPr lang="en-GB" altLang="en-US" sz="1600" b="1" noProof="1">
              <a:latin typeface="Arial" panose="020B0604020202020204" pitchFamily="34" charset="0"/>
            </a:endParaRP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1BC63650-2777-6DB5-61A6-B2F090FCE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2A6FEDD1-1B30-01EA-1F6E-1B2744D38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5.4    Main contractor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3FE20A79-BEE9-2A98-3E36-5289FE828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0513" y="1863725"/>
            <a:ext cx="1150937" cy="146367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Hotel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BFCDB5A6-EE2D-41D2-0F66-8B1B17F12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3163" y="1887538"/>
            <a:ext cx="9271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Account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20485" name="Line 5">
            <a:extLst>
              <a:ext uri="{FF2B5EF4-FFF2-40B4-BE49-F238E27FC236}">
                <a16:creationId xmlns:a16="http://schemas.microsoft.com/office/drawing/2014/main" id="{429C4290-89E8-EC82-B9EE-BCA4E45215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5900" y="2235200"/>
            <a:ext cx="8747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1A7F41E0-FC38-9235-3D3E-D9285C715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0" y="3098800"/>
            <a:ext cx="11811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Telephone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20487" name="Line 7">
            <a:extLst>
              <a:ext uri="{FF2B5EF4-FFF2-40B4-BE49-F238E27FC236}">
                <a16:creationId xmlns:a16="http://schemas.microsoft.com/office/drawing/2014/main" id="{21F94704-EFCB-82B4-339F-704D5BC37E7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81450" y="2562225"/>
            <a:ext cx="936625" cy="536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488" name="Freeform 8">
            <a:extLst>
              <a:ext uri="{FF2B5EF4-FFF2-40B4-BE49-F238E27FC236}">
                <a16:creationId xmlns:a16="http://schemas.microsoft.com/office/drawing/2014/main" id="{2F51AF88-5140-45D6-FCA9-9E9B7B33A755}"/>
              </a:ext>
            </a:extLst>
          </p:cNvPr>
          <p:cNvSpPr>
            <a:spLocks/>
          </p:cNvSpPr>
          <p:nvPr/>
        </p:nvSpPr>
        <p:spPr bwMode="auto">
          <a:xfrm>
            <a:off x="2387600" y="1433513"/>
            <a:ext cx="4114800" cy="2684462"/>
          </a:xfrm>
          <a:custGeom>
            <a:avLst/>
            <a:gdLst>
              <a:gd name="T0" fmla="*/ 84 w 2592"/>
              <a:gd name="T1" fmla="*/ 509 h 1691"/>
              <a:gd name="T2" fmla="*/ 1404 w 2592"/>
              <a:gd name="T3" fmla="*/ 0 h 1691"/>
              <a:gd name="T4" fmla="*/ 2568 w 2592"/>
              <a:gd name="T5" fmla="*/ 689 h 1691"/>
              <a:gd name="T6" fmla="*/ 1464 w 2592"/>
              <a:gd name="T7" fmla="*/ 1620 h 1691"/>
              <a:gd name="T8" fmla="*/ 180 w 2592"/>
              <a:gd name="T9" fmla="*/ 1464 h 1691"/>
              <a:gd name="T10" fmla="*/ 84 w 2592"/>
              <a:gd name="T11" fmla="*/ 509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92" h="1691">
                <a:moveTo>
                  <a:pt x="84" y="509"/>
                </a:moveTo>
                <a:cubicBezTo>
                  <a:pt x="188" y="28"/>
                  <a:pt x="780" y="0"/>
                  <a:pt x="1404" y="0"/>
                </a:cubicBezTo>
                <a:cubicBezTo>
                  <a:pt x="2028" y="0"/>
                  <a:pt x="2536" y="62"/>
                  <a:pt x="2568" y="689"/>
                </a:cubicBezTo>
                <a:cubicBezTo>
                  <a:pt x="2592" y="1385"/>
                  <a:pt x="2532" y="1596"/>
                  <a:pt x="1464" y="1620"/>
                </a:cubicBezTo>
                <a:cubicBezTo>
                  <a:pt x="1068" y="1688"/>
                  <a:pt x="369" y="1691"/>
                  <a:pt x="180" y="1464"/>
                </a:cubicBezTo>
                <a:cubicBezTo>
                  <a:pt x="0" y="1236"/>
                  <a:pt x="24" y="732"/>
                  <a:pt x="84" y="509"/>
                </a:cubicBez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489" name="Freeform 9">
            <a:extLst>
              <a:ext uri="{FF2B5EF4-FFF2-40B4-BE49-F238E27FC236}">
                <a16:creationId xmlns:a16="http://schemas.microsoft.com/office/drawing/2014/main" id="{8A6D18FA-87EF-5F05-F446-4211E18CCE03}"/>
              </a:ext>
            </a:extLst>
          </p:cNvPr>
          <p:cNvSpPr>
            <a:spLocks/>
          </p:cNvSpPr>
          <p:nvPr/>
        </p:nvSpPr>
        <p:spPr bwMode="auto">
          <a:xfrm>
            <a:off x="4416425" y="2736850"/>
            <a:ext cx="1743075" cy="1714500"/>
          </a:xfrm>
          <a:custGeom>
            <a:avLst/>
            <a:gdLst>
              <a:gd name="T0" fmla="*/ 13 w 1098"/>
              <a:gd name="T1" fmla="*/ 289 h 1080"/>
              <a:gd name="T2" fmla="*/ 595 w 1098"/>
              <a:gd name="T3" fmla="*/ 64 h 1080"/>
              <a:gd name="T4" fmla="*/ 1088 w 1098"/>
              <a:gd name="T5" fmla="*/ 395 h 1080"/>
              <a:gd name="T6" fmla="*/ 930 w 1098"/>
              <a:gd name="T7" fmla="*/ 1080 h 1080"/>
              <a:gd name="T8" fmla="*/ 13 w 1098"/>
              <a:gd name="T9" fmla="*/ 289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8" h="1080">
                <a:moveTo>
                  <a:pt x="13" y="289"/>
                </a:moveTo>
                <a:cubicBezTo>
                  <a:pt x="0" y="0"/>
                  <a:pt x="382" y="56"/>
                  <a:pt x="595" y="64"/>
                </a:cubicBezTo>
                <a:cubicBezTo>
                  <a:pt x="807" y="71"/>
                  <a:pt x="1074" y="26"/>
                  <a:pt x="1088" y="395"/>
                </a:cubicBezTo>
                <a:cubicBezTo>
                  <a:pt x="1098" y="805"/>
                  <a:pt x="858" y="780"/>
                  <a:pt x="930" y="1080"/>
                </a:cubicBezTo>
                <a:cubicBezTo>
                  <a:pt x="726" y="852"/>
                  <a:pt x="42" y="948"/>
                  <a:pt x="13" y="289"/>
                </a:cubicBez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F0B86199-2776-43C0-9A2B-C434D2931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0988" y="4497388"/>
            <a:ext cx="15716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Sub-contractor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491" name="AutoShape 11">
            <a:extLst>
              <a:ext uri="{FF2B5EF4-FFF2-40B4-BE49-F238E27FC236}">
                <a16:creationId xmlns:a16="http://schemas.microsoft.com/office/drawing/2014/main" id="{F0D89E0C-974C-729D-32B8-9F1BF500C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114800"/>
            <a:ext cx="2168525" cy="13208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Joint design work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The optimal split.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Exists? Willing?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Cost vs. market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492" name="Text Box 12">
            <a:extLst>
              <a:ext uri="{FF2B5EF4-FFF2-40B4-BE49-F238E27FC236}">
                <a16:creationId xmlns:a16="http://schemas.microsoft.com/office/drawing/2014/main" id="{F2152CC9-3174-63ED-C4E3-F3C258EEF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150" y="2001838"/>
            <a:ext cx="866775" cy="3667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DB sys</a:t>
            </a:r>
          </a:p>
        </p:txBody>
      </p:sp>
      <p:grpSp>
        <p:nvGrpSpPr>
          <p:cNvPr id="20493" name="Group 13">
            <a:extLst>
              <a:ext uri="{FF2B5EF4-FFF2-40B4-BE49-F238E27FC236}">
                <a16:creationId xmlns:a16="http://schemas.microsoft.com/office/drawing/2014/main" id="{F767F1EC-A3CC-BC65-D6B1-02A39AE82F6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934200" y="1958975"/>
            <a:ext cx="550863" cy="1089025"/>
            <a:chOff x="3589" y="1723"/>
            <a:chExt cx="234" cy="463"/>
          </a:xfrm>
        </p:grpSpPr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90D7D3B1-B767-9C67-A81C-28D1BE44E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" y="1749"/>
              <a:ext cx="91" cy="101"/>
            </a:xfrm>
            <a:custGeom>
              <a:avLst/>
              <a:gdLst>
                <a:gd name="T0" fmla="*/ 285 w 548"/>
                <a:gd name="T1" fmla="*/ 140 h 607"/>
                <a:gd name="T2" fmla="*/ 237 w 548"/>
                <a:gd name="T3" fmla="*/ 78 h 607"/>
                <a:gd name="T4" fmla="*/ 170 w 548"/>
                <a:gd name="T5" fmla="*/ 31 h 607"/>
                <a:gd name="T6" fmla="*/ 110 w 548"/>
                <a:gd name="T7" fmla="*/ 0 h 607"/>
                <a:gd name="T8" fmla="*/ 62 w 548"/>
                <a:gd name="T9" fmla="*/ 8 h 607"/>
                <a:gd name="T10" fmla="*/ 27 w 548"/>
                <a:gd name="T11" fmla="*/ 43 h 607"/>
                <a:gd name="T12" fmla="*/ 0 w 548"/>
                <a:gd name="T13" fmla="*/ 148 h 607"/>
                <a:gd name="T14" fmla="*/ 11 w 548"/>
                <a:gd name="T15" fmla="*/ 269 h 607"/>
                <a:gd name="T16" fmla="*/ 39 w 548"/>
                <a:gd name="T17" fmla="*/ 385 h 607"/>
                <a:gd name="T18" fmla="*/ 71 w 548"/>
                <a:gd name="T19" fmla="*/ 475 h 607"/>
                <a:gd name="T20" fmla="*/ 131 w 548"/>
                <a:gd name="T21" fmla="*/ 568 h 607"/>
                <a:gd name="T22" fmla="*/ 182 w 548"/>
                <a:gd name="T23" fmla="*/ 607 h 607"/>
                <a:gd name="T24" fmla="*/ 253 w 548"/>
                <a:gd name="T25" fmla="*/ 607 h 607"/>
                <a:gd name="T26" fmla="*/ 325 w 548"/>
                <a:gd name="T27" fmla="*/ 580 h 607"/>
                <a:gd name="T28" fmla="*/ 361 w 548"/>
                <a:gd name="T29" fmla="*/ 513 h 607"/>
                <a:gd name="T30" fmla="*/ 380 w 548"/>
                <a:gd name="T31" fmla="*/ 428 h 607"/>
                <a:gd name="T32" fmla="*/ 373 w 548"/>
                <a:gd name="T33" fmla="*/ 323 h 607"/>
                <a:gd name="T34" fmla="*/ 540 w 548"/>
                <a:gd name="T35" fmla="*/ 335 h 607"/>
                <a:gd name="T36" fmla="*/ 548 w 548"/>
                <a:gd name="T37" fmla="*/ 288 h 607"/>
                <a:gd name="T38" fmla="*/ 357 w 548"/>
                <a:gd name="T39" fmla="*/ 269 h 607"/>
                <a:gd name="T40" fmla="*/ 309 w 548"/>
                <a:gd name="T41" fmla="*/ 160 h 607"/>
                <a:gd name="T42" fmla="*/ 285 w 548"/>
                <a:gd name="T43" fmla="*/ 14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8" h="607">
                  <a:moveTo>
                    <a:pt x="285" y="140"/>
                  </a:moveTo>
                  <a:lnTo>
                    <a:pt x="237" y="78"/>
                  </a:lnTo>
                  <a:lnTo>
                    <a:pt x="170" y="31"/>
                  </a:lnTo>
                  <a:lnTo>
                    <a:pt x="110" y="0"/>
                  </a:lnTo>
                  <a:lnTo>
                    <a:pt x="62" y="8"/>
                  </a:lnTo>
                  <a:lnTo>
                    <a:pt x="27" y="43"/>
                  </a:lnTo>
                  <a:lnTo>
                    <a:pt x="0" y="148"/>
                  </a:lnTo>
                  <a:lnTo>
                    <a:pt x="11" y="269"/>
                  </a:lnTo>
                  <a:lnTo>
                    <a:pt x="39" y="385"/>
                  </a:lnTo>
                  <a:lnTo>
                    <a:pt x="71" y="475"/>
                  </a:lnTo>
                  <a:lnTo>
                    <a:pt x="131" y="568"/>
                  </a:lnTo>
                  <a:lnTo>
                    <a:pt x="182" y="607"/>
                  </a:lnTo>
                  <a:lnTo>
                    <a:pt x="253" y="607"/>
                  </a:lnTo>
                  <a:lnTo>
                    <a:pt x="325" y="580"/>
                  </a:lnTo>
                  <a:lnTo>
                    <a:pt x="361" y="513"/>
                  </a:lnTo>
                  <a:lnTo>
                    <a:pt x="380" y="428"/>
                  </a:lnTo>
                  <a:lnTo>
                    <a:pt x="373" y="323"/>
                  </a:lnTo>
                  <a:lnTo>
                    <a:pt x="540" y="335"/>
                  </a:lnTo>
                  <a:lnTo>
                    <a:pt x="548" y="288"/>
                  </a:lnTo>
                  <a:lnTo>
                    <a:pt x="357" y="269"/>
                  </a:lnTo>
                  <a:lnTo>
                    <a:pt x="309" y="160"/>
                  </a:lnTo>
                  <a:lnTo>
                    <a:pt x="285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9CE35BCF-9537-F7CD-715A-FB9A5967E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" y="1723"/>
              <a:ext cx="106" cy="162"/>
            </a:xfrm>
            <a:custGeom>
              <a:avLst/>
              <a:gdLst>
                <a:gd name="T0" fmla="*/ 369 w 632"/>
                <a:gd name="T1" fmla="*/ 23 h 973"/>
                <a:gd name="T2" fmla="*/ 448 w 632"/>
                <a:gd name="T3" fmla="*/ 0 h 973"/>
                <a:gd name="T4" fmla="*/ 512 w 632"/>
                <a:gd name="T5" fmla="*/ 4 h 973"/>
                <a:gd name="T6" fmla="*/ 560 w 632"/>
                <a:gd name="T7" fmla="*/ 39 h 973"/>
                <a:gd name="T8" fmla="*/ 592 w 632"/>
                <a:gd name="T9" fmla="*/ 94 h 973"/>
                <a:gd name="T10" fmla="*/ 580 w 632"/>
                <a:gd name="T11" fmla="*/ 151 h 973"/>
                <a:gd name="T12" fmla="*/ 536 w 632"/>
                <a:gd name="T13" fmla="*/ 151 h 973"/>
                <a:gd name="T14" fmla="*/ 548 w 632"/>
                <a:gd name="T15" fmla="*/ 104 h 973"/>
                <a:gd name="T16" fmla="*/ 512 w 632"/>
                <a:gd name="T17" fmla="*/ 63 h 973"/>
                <a:gd name="T18" fmla="*/ 477 w 632"/>
                <a:gd name="T19" fmla="*/ 47 h 973"/>
                <a:gd name="T20" fmla="*/ 417 w 632"/>
                <a:gd name="T21" fmla="*/ 63 h 973"/>
                <a:gd name="T22" fmla="*/ 441 w 632"/>
                <a:gd name="T23" fmla="*/ 109 h 973"/>
                <a:gd name="T24" fmla="*/ 448 w 632"/>
                <a:gd name="T25" fmla="*/ 151 h 973"/>
                <a:gd name="T26" fmla="*/ 441 w 632"/>
                <a:gd name="T27" fmla="*/ 187 h 973"/>
                <a:gd name="T28" fmla="*/ 381 w 632"/>
                <a:gd name="T29" fmla="*/ 203 h 973"/>
                <a:gd name="T30" fmla="*/ 317 w 632"/>
                <a:gd name="T31" fmla="*/ 191 h 973"/>
                <a:gd name="T32" fmla="*/ 305 w 632"/>
                <a:gd name="T33" fmla="*/ 163 h 973"/>
                <a:gd name="T34" fmla="*/ 238 w 632"/>
                <a:gd name="T35" fmla="*/ 237 h 973"/>
                <a:gd name="T36" fmla="*/ 198 w 632"/>
                <a:gd name="T37" fmla="*/ 319 h 973"/>
                <a:gd name="T38" fmla="*/ 143 w 632"/>
                <a:gd name="T39" fmla="*/ 424 h 973"/>
                <a:gd name="T40" fmla="*/ 107 w 632"/>
                <a:gd name="T41" fmla="*/ 517 h 973"/>
                <a:gd name="T42" fmla="*/ 92 w 632"/>
                <a:gd name="T43" fmla="*/ 607 h 973"/>
                <a:gd name="T44" fmla="*/ 104 w 632"/>
                <a:gd name="T45" fmla="*/ 654 h 973"/>
                <a:gd name="T46" fmla="*/ 167 w 632"/>
                <a:gd name="T47" fmla="*/ 712 h 973"/>
                <a:gd name="T48" fmla="*/ 298 w 632"/>
                <a:gd name="T49" fmla="*/ 763 h 973"/>
                <a:gd name="T50" fmla="*/ 369 w 632"/>
                <a:gd name="T51" fmla="*/ 785 h 973"/>
                <a:gd name="T52" fmla="*/ 441 w 632"/>
                <a:gd name="T53" fmla="*/ 797 h 973"/>
                <a:gd name="T54" fmla="*/ 548 w 632"/>
                <a:gd name="T55" fmla="*/ 840 h 973"/>
                <a:gd name="T56" fmla="*/ 627 w 632"/>
                <a:gd name="T57" fmla="*/ 868 h 973"/>
                <a:gd name="T58" fmla="*/ 632 w 632"/>
                <a:gd name="T59" fmla="*/ 922 h 973"/>
                <a:gd name="T60" fmla="*/ 592 w 632"/>
                <a:gd name="T61" fmla="*/ 961 h 973"/>
                <a:gd name="T62" fmla="*/ 544 w 632"/>
                <a:gd name="T63" fmla="*/ 973 h 973"/>
                <a:gd name="T64" fmla="*/ 472 w 632"/>
                <a:gd name="T65" fmla="*/ 937 h 973"/>
                <a:gd name="T66" fmla="*/ 305 w 632"/>
                <a:gd name="T67" fmla="*/ 852 h 973"/>
                <a:gd name="T68" fmla="*/ 167 w 632"/>
                <a:gd name="T69" fmla="*/ 794 h 973"/>
                <a:gd name="T70" fmla="*/ 71 w 632"/>
                <a:gd name="T71" fmla="*/ 728 h 973"/>
                <a:gd name="T72" fmla="*/ 8 w 632"/>
                <a:gd name="T73" fmla="*/ 669 h 973"/>
                <a:gd name="T74" fmla="*/ 0 w 632"/>
                <a:gd name="T75" fmla="*/ 599 h 973"/>
                <a:gd name="T76" fmla="*/ 35 w 632"/>
                <a:gd name="T77" fmla="*/ 505 h 973"/>
                <a:gd name="T78" fmla="*/ 107 w 632"/>
                <a:gd name="T79" fmla="*/ 365 h 973"/>
                <a:gd name="T80" fmla="*/ 174 w 632"/>
                <a:gd name="T81" fmla="*/ 249 h 973"/>
                <a:gd name="T82" fmla="*/ 258 w 632"/>
                <a:gd name="T83" fmla="*/ 128 h 973"/>
                <a:gd name="T84" fmla="*/ 322 w 632"/>
                <a:gd name="T85" fmla="*/ 58 h 973"/>
                <a:gd name="T86" fmla="*/ 401 w 632"/>
                <a:gd name="T87" fmla="*/ 23 h 973"/>
                <a:gd name="T88" fmla="*/ 369 w 632"/>
                <a:gd name="T89" fmla="*/ 23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973">
                  <a:moveTo>
                    <a:pt x="369" y="23"/>
                  </a:moveTo>
                  <a:lnTo>
                    <a:pt x="448" y="0"/>
                  </a:lnTo>
                  <a:lnTo>
                    <a:pt x="512" y="4"/>
                  </a:lnTo>
                  <a:lnTo>
                    <a:pt x="560" y="39"/>
                  </a:lnTo>
                  <a:lnTo>
                    <a:pt x="592" y="94"/>
                  </a:lnTo>
                  <a:lnTo>
                    <a:pt x="580" y="151"/>
                  </a:lnTo>
                  <a:lnTo>
                    <a:pt x="536" y="151"/>
                  </a:lnTo>
                  <a:lnTo>
                    <a:pt x="548" y="104"/>
                  </a:lnTo>
                  <a:lnTo>
                    <a:pt x="512" y="63"/>
                  </a:lnTo>
                  <a:lnTo>
                    <a:pt x="477" y="47"/>
                  </a:lnTo>
                  <a:lnTo>
                    <a:pt x="417" y="63"/>
                  </a:lnTo>
                  <a:lnTo>
                    <a:pt x="441" y="109"/>
                  </a:lnTo>
                  <a:lnTo>
                    <a:pt x="448" y="151"/>
                  </a:lnTo>
                  <a:lnTo>
                    <a:pt x="441" y="187"/>
                  </a:lnTo>
                  <a:lnTo>
                    <a:pt x="381" y="203"/>
                  </a:lnTo>
                  <a:lnTo>
                    <a:pt x="317" y="191"/>
                  </a:lnTo>
                  <a:lnTo>
                    <a:pt x="305" y="163"/>
                  </a:lnTo>
                  <a:lnTo>
                    <a:pt x="238" y="237"/>
                  </a:lnTo>
                  <a:lnTo>
                    <a:pt x="198" y="319"/>
                  </a:lnTo>
                  <a:lnTo>
                    <a:pt x="143" y="424"/>
                  </a:lnTo>
                  <a:lnTo>
                    <a:pt x="107" y="517"/>
                  </a:lnTo>
                  <a:lnTo>
                    <a:pt x="92" y="607"/>
                  </a:lnTo>
                  <a:lnTo>
                    <a:pt x="104" y="654"/>
                  </a:lnTo>
                  <a:lnTo>
                    <a:pt x="167" y="712"/>
                  </a:lnTo>
                  <a:lnTo>
                    <a:pt x="298" y="763"/>
                  </a:lnTo>
                  <a:lnTo>
                    <a:pt x="369" y="785"/>
                  </a:lnTo>
                  <a:lnTo>
                    <a:pt x="441" y="797"/>
                  </a:lnTo>
                  <a:lnTo>
                    <a:pt x="548" y="840"/>
                  </a:lnTo>
                  <a:lnTo>
                    <a:pt x="627" y="868"/>
                  </a:lnTo>
                  <a:lnTo>
                    <a:pt x="632" y="922"/>
                  </a:lnTo>
                  <a:lnTo>
                    <a:pt x="592" y="961"/>
                  </a:lnTo>
                  <a:lnTo>
                    <a:pt x="544" y="973"/>
                  </a:lnTo>
                  <a:lnTo>
                    <a:pt x="472" y="937"/>
                  </a:lnTo>
                  <a:lnTo>
                    <a:pt x="305" y="852"/>
                  </a:lnTo>
                  <a:lnTo>
                    <a:pt x="167" y="794"/>
                  </a:lnTo>
                  <a:lnTo>
                    <a:pt x="71" y="728"/>
                  </a:lnTo>
                  <a:lnTo>
                    <a:pt x="8" y="669"/>
                  </a:lnTo>
                  <a:lnTo>
                    <a:pt x="0" y="599"/>
                  </a:lnTo>
                  <a:lnTo>
                    <a:pt x="35" y="505"/>
                  </a:lnTo>
                  <a:lnTo>
                    <a:pt x="107" y="365"/>
                  </a:lnTo>
                  <a:lnTo>
                    <a:pt x="174" y="249"/>
                  </a:lnTo>
                  <a:lnTo>
                    <a:pt x="258" y="128"/>
                  </a:lnTo>
                  <a:lnTo>
                    <a:pt x="322" y="58"/>
                  </a:lnTo>
                  <a:lnTo>
                    <a:pt x="401" y="23"/>
                  </a:lnTo>
                  <a:lnTo>
                    <a:pt x="369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9C16728A-BF6E-FD4F-A5F0-DA3BF442A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9" y="1857"/>
              <a:ext cx="55" cy="152"/>
            </a:xfrm>
            <a:custGeom>
              <a:avLst/>
              <a:gdLst>
                <a:gd name="T0" fmla="*/ 20 w 330"/>
                <a:gd name="T1" fmla="*/ 71 h 913"/>
                <a:gd name="T2" fmla="*/ 32 w 330"/>
                <a:gd name="T3" fmla="*/ 24 h 913"/>
                <a:gd name="T4" fmla="*/ 84 w 330"/>
                <a:gd name="T5" fmla="*/ 0 h 913"/>
                <a:gd name="T6" fmla="*/ 130 w 330"/>
                <a:gd name="T7" fmla="*/ 0 h 913"/>
                <a:gd name="T8" fmla="*/ 190 w 330"/>
                <a:gd name="T9" fmla="*/ 35 h 913"/>
                <a:gd name="T10" fmla="*/ 247 w 330"/>
                <a:gd name="T11" fmla="*/ 117 h 913"/>
                <a:gd name="T12" fmla="*/ 286 w 330"/>
                <a:gd name="T13" fmla="*/ 202 h 913"/>
                <a:gd name="T14" fmla="*/ 306 w 330"/>
                <a:gd name="T15" fmla="*/ 318 h 913"/>
                <a:gd name="T16" fmla="*/ 322 w 330"/>
                <a:gd name="T17" fmla="*/ 455 h 913"/>
                <a:gd name="T18" fmla="*/ 330 w 330"/>
                <a:gd name="T19" fmla="*/ 586 h 913"/>
                <a:gd name="T20" fmla="*/ 330 w 330"/>
                <a:gd name="T21" fmla="*/ 757 h 913"/>
                <a:gd name="T22" fmla="*/ 306 w 330"/>
                <a:gd name="T23" fmla="*/ 863 h 913"/>
                <a:gd name="T24" fmla="*/ 262 w 330"/>
                <a:gd name="T25" fmla="*/ 901 h 913"/>
                <a:gd name="T26" fmla="*/ 187 w 330"/>
                <a:gd name="T27" fmla="*/ 913 h 913"/>
                <a:gd name="T28" fmla="*/ 108 w 330"/>
                <a:gd name="T29" fmla="*/ 909 h 913"/>
                <a:gd name="T30" fmla="*/ 67 w 330"/>
                <a:gd name="T31" fmla="*/ 863 h 913"/>
                <a:gd name="T32" fmla="*/ 44 w 330"/>
                <a:gd name="T33" fmla="*/ 781 h 913"/>
                <a:gd name="T34" fmla="*/ 24 w 330"/>
                <a:gd name="T35" fmla="*/ 700 h 913"/>
                <a:gd name="T36" fmla="*/ 8 w 330"/>
                <a:gd name="T37" fmla="*/ 552 h 913"/>
                <a:gd name="T38" fmla="*/ 0 w 330"/>
                <a:gd name="T39" fmla="*/ 385 h 913"/>
                <a:gd name="T40" fmla="*/ 0 w 330"/>
                <a:gd name="T41" fmla="*/ 190 h 913"/>
                <a:gd name="T42" fmla="*/ 20 w 330"/>
                <a:gd name="T43" fmla="*/ 105 h 913"/>
                <a:gd name="T44" fmla="*/ 20 w 330"/>
                <a:gd name="T45" fmla="*/ 71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0" h="913">
                  <a:moveTo>
                    <a:pt x="20" y="71"/>
                  </a:moveTo>
                  <a:lnTo>
                    <a:pt x="32" y="24"/>
                  </a:lnTo>
                  <a:lnTo>
                    <a:pt x="84" y="0"/>
                  </a:lnTo>
                  <a:lnTo>
                    <a:pt x="130" y="0"/>
                  </a:lnTo>
                  <a:lnTo>
                    <a:pt x="190" y="35"/>
                  </a:lnTo>
                  <a:lnTo>
                    <a:pt x="247" y="117"/>
                  </a:lnTo>
                  <a:lnTo>
                    <a:pt x="286" y="202"/>
                  </a:lnTo>
                  <a:lnTo>
                    <a:pt x="306" y="318"/>
                  </a:lnTo>
                  <a:lnTo>
                    <a:pt x="322" y="455"/>
                  </a:lnTo>
                  <a:lnTo>
                    <a:pt x="330" y="586"/>
                  </a:lnTo>
                  <a:lnTo>
                    <a:pt x="330" y="757"/>
                  </a:lnTo>
                  <a:lnTo>
                    <a:pt x="306" y="863"/>
                  </a:lnTo>
                  <a:lnTo>
                    <a:pt x="262" y="901"/>
                  </a:lnTo>
                  <a:lnTo>
                    <a:pt x="187" y="913"/>
                  </a:lnTo>
                  <a:lnTo>
                    <a:pt x="108" y="909"/>
                  </a:lnTo>
                  <a:lnTo>
                    <a:pt x="67" y="863"/>
                  </a:lnTo>
                  <a:lnTo>
                    <a:pt x="44" y="781"/>
                  </a:lnTo>
                  <a:lnTo>
                    <a:pt x="24" y="700"/>
                  </a:lnTo>
                  <a:lnTo>
                    <a:pt x="8" y="552"/>
                  </a:lnTo>
                  <a:lnTo>
                    <a:pt x="0" y="385"/>
                  </a:lnTo>
                  <a:lnTo>
                    <a:pt x="0" y="190"/>
                  </a:lnTo>
                  <a:lnTo>
                    <a:pt x="20" y="105"/>
                  </a:lnTo>
                  <a:lnTo>
                    <a:pt x="20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9C36AD72-F0E1-4A0F-14FA-8ED6D5E60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" y="1862"/>
              <a:ext cx="84" cy="116"/>
            </a:xfrm>
            <a:custGeom>
              <a:avLst/>
              <a:gdLst>
                <a:gd name="T0" fmla="*/ 28 w 504"/>
                <a:gd name="T1" fmla="*/ 0 h 701"/>
                <a:gd name="T2" fmla="*/ 131 w 504"/>
                <a:gd name="T3" fmla="*/ 12 h 701"/>
                <a:gd name="T4" fmla="*/ 238 w 504"/>
                <a:gd name="T5" fmla="*/ 31 h 701"/>
                <a:gd name="T6" fmla="*/ 349 w 504"/>
                <a:gd name="T7" fmla="*/ 93 h 701"/>
                <a:gd name="T8" fmla="*/ 428 w 504"/>
                <a:gd name="T9" fmla="*/ 140 h 701"/>
                <a:gd name="T10" fmla="*/ 480 w 504"/>
                <a:gd name="T11" fmla="*/ 207 h 701"/>
                <a:gd name="T12" fmla="*/ 504 w 504"/>
                <a:gd name="T13" fmla="*/ 245 h 701"/>
                <a:gd name="T14" fmla="*/ 456 w 504"/>
                <a:gd name="T15" fmla="*/ 359 h 701"/>
                <a:gd name="T16" fmla="*/ 380 w 504"/>
                <a:gd name="T17" fmla="*/ 428 h 701"/>
                <a:gd name="T18" fmla="*/ 289 w 504"/>
                <a:gd name="T19" fmla="*/ 479 h 701"/>
                <a:gd name="T20" fmla="*/ 241 w 504"/>
                <a:gd name="T21" fmla="*/ 510 h 701"/>
                <a:gd name="T22" fmla="*/ 158 w 504"/>
                <a:gd name="T23" fmla="*/ 525 h 701"/>
                <a:gd name="T24" fmla="*/ 155 w 504"/>
                <a:gd name="T25" fmla="*/ 556 h 701"/>
                <a:gd name="T26" fmla="*/ 218 w 504"/>
                <a:gd name="T27" fmla="*/ 584 h 701"/>
                <a:gd name="T28" fmla="*/ 310 w 504"/>
                <a:gd name="T29" fmla="*/ 608 h 701"/>
                <a:gd name="T30" fmla="*/ 396 w 504"/>
                <a:gd name="T31" fmla="*/ 655 h 701"/>
                <a:gd name="T32" fmla="*/ 361 w 504"/>
                <a:gd name="T33" fmla="*/ 689 h 701"/>
                <a:gd name="T34" fmla="*/ 325 w 504"/>
                <a:gd name="T35" fmla="*/ 701 h 701"/>
                <a:gd name="T36" fmla="*/ 274 w 504"/>
                <a:gd name="T37" fmla="*/ 650 h 701"/>
                <a:gd name="T38" fmla="*/ 194 w 504"/>
                <a:gd name="T39" fmla="*/ 619 h 701"/>
                <a:gd name="T40" fmla="*/ 131 w 504"/>
                <a:gd name="T41" fmla="*/ 596 h 701"/>
                <a:gd name="T42" fmla="*/ 131 w 504"/>
                <a:gd name="T43" fmla="*/ 549 h 701"/>
                <a:gd name="T44" fmla="*/ 143 w 504"/>
                <a:gd name="T45" fmla="*/ 499 h 701"/>
                <a:gd name="T46" fmla="*/ 182 w 504"/>
                <a:gd name="T47" fmla="*/ 479 h 701"/>
                <a:gd name="T48" fmla="*/ 310 w 504"/>
                <a:gd name="T49" fmla="*/ 428 h 701"/>
                <a:gd name="T50" fmla="*/ 380 w 504"/>
                <a:gd name="T51" fmla="*/ 351 h 701"/>
                <a:gd name="T52" fmla="*/ 432 w 504"/>
                <a:gd name="T53" fmla="*/ 269 h 701"/>
                <a:gd name="T54" fmla="*/ 420 w 504"/>
                <a:gd name="T55" fmla="*/ 230 h 701"/>
                <a:gd name="T56" fmla="*/ 380 w 504"/>
                <a:gd name="T57" fmla="*/ 183 h 701"/>
                <a:gd name="T58" fmla="*/ 286 w 504"/>
                <a:gd name="T59" fmla="*/ 117 h 701"/>
                <a:gd name="T60" fmla="*/ 170 w 504"/>
                <a:gd name="T61" fmla="*/ 93 h 701"/>
                <a:gd name="T62" fmla="*/ 95 w 504"/>
                <a:gd name="T63" fmla="*/ 90 h 701"/>
                <a:gd name="T64" fmla="*/ 28 w 504"/>
                <a:gd name="T65" fmla="*/ 90 h 701"/>
                <a:gd name="T66" fmla="*/ 0 w 504"/>
                <a:gd name="T67" fmla="*/ 47 h 701"/>
                <a:gd name="T68" fmla="*/ 28 w 504"/>
                <a:gd name="T69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4" h="701">
                  <a:moveTo>
                    <a:pt x="28" y="0"/>
                  </a:moveTo>
                  <a:lnTo>
                    <a:pt x="131" y="12"/>
                  </a:lnTo>
                  <a:lnTo>
                    <a:pt x="238" y="31"/>
                  </a:lnTo>
                  <a:lnTo>
                    <a:pt x="349" y="93"/>
                  </a:lnTo>
                  <a:lnTo>
                    <a:pt x="428" y="140"/>
                  </a:lnTo>
                  <a:lnTo>
                    <a:pt x="480" y="207"/>
                  </a:lnTo>
                  <a:lnTo>
                    <a:pt x="504" y="245"/>
                  </a:lnTo>
                  <a:lnTo>
                    <a:pt x="456" y="359"/>
                  </a:lnTo>
                  <a:lnTo>
                    <a:pt x="380" y="428"/>
                  </a:lnTo>
                  <a:lnTo>
                    <a:pt x="289" y="479"/>
                  </a:lnTo>
                  <a:lnTo>
                    <a:pt x="241" y="510"/>
                  </a:lnTo>
                  <a:lnTo>
                    <a:pt x="158" y="525"/>
                  </a:lnTo>
                  <a:lnTo>
                    <a:pt x="155" y="556"/>
                  </a:lnTo>
                  <a:lnTo>
                    <a:pt x="218" y="584"/>
                  </a:lnTo>
                  <a:lnTo>
                    <a:pt x="310" y="608"/>
                  </a:lnTo>
                  <a:lnTo>
                    <a:pt x="396" y="655"/>
                  </a:lnTo>
                  <a:lnTo>
                    <a:pt x="361" y="689"/>
                  </a:lnTo>
                  <a:lnTo>
                    <a:pt x="325" y="701"/>
                  </a:lnTo>
                  <a:lnTo>
                    <a:pt x="274" y="650"/>
                  </a:lnTo>
                  <a:lnTo>
                    <a:pt x="194" y="619"/>
                  </a:lnTo>
                  <a:lnTo>
                    <a:pt x="131" y="596"/>
                  </a:lnTo>
                  <a:lnTo>
                    <a:pt x="131" y="549"/>
                  </a:lnTo>
                  <a:lnTo>
                    <a:pt x="143" y="499"/>
                  </a:lnTo>
                  <a:lnTo>
                    <a:pt x="182" y="479"/>
                  </a:lnTo>
                  <a:lnTo>
                    <a:pt x="310" y="428"/>
                  </a:lnTo>
                  <a:lnTo>
                    <a:pt x="380" y="351"/>
                  </a:lnTo>
                  <a:lnTo>
                    <a:pt x="432" y="269"/>
                  </a:lnTo>
                  <a:lnTo>
                    <a:pt x="420" y="230"/>
                  </a:lnTo>
                  <a:lnTo>
                    <a:pt x="380" y="183"/>
                  </a:lnTo>
                  <a:lnTo>
                    <a:pt x="286" y="117"/>
                  </a:lnTo>
                  <a:lnTo>
                    <a:pt x="170" y="93"/>
                  </a:lnTo>
                  <a:lnTo>
                    <a:pt x="95" y="90"/>
                  </a:lnTo>
                  <a:lnTo>
                    <a:pt x="28" y="90"/>
                  </a:lnTo>
                  <a:lnTo>
                    <a:pt x="0" y="4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BEB9EEEC-3417-AF54-897D-423D555D7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" y="1994"/>
              <a:ext cx="102" cy="189"/>
            </a:xfrm>
            <a:custGeom>
              <a:avLst/>
              <a:gdLst>
                <a:gd name="T0" fmla="*/ 70 w 613"/>
                <a:gd name="T1" fmla="*/ 0 h 1133"/>
                <a:gd name="T2" fmla="*/ 15 w 613"/>
                <a:gd name="T3" fmla="*/ 0 h 1133"/>
                <a:gd name="T4" fmla="*/ 0 w 613"/>
                <a:gd name="T5" fmla="*/ 81 h 1133"/>
                <a:gd name="T6" fmla="*/ 39 w 613"/>
                <a:gd name="T7" fmla="*/ 129 h 1133"/>
                <a:gd name="T8" fmla="*/ 166 w 613"/>
                <a:gd name="T9" fmla="*/ 241 h 1133"/>
                <a:gd name="T10" fmla="*/ 278 w 613"/>
                <a:gd name="T11" fmla="*/ 385 h 1133"/>
                <a:gd name="T12" fmla="*/ 350 w 613"/>
                <a:gd name="T13" fmla="*/ 533 h 1133"/>
                <a:gd name="T14" fmla="*/ 361 w 613"/>
                <a:gd name="T15" fmla="*/ 630 h 1133"/>
                <a:gd name="T16" fmla="*/ 357 w 613"/>
                <a:gd name="T17" fmla="*/ 701 h 1133"/>
                <a:gd name="T18" fmla="*/ 326 w 613"/>
                <a:gd name="T19" fmla="*/ 860 h 1133"/>
                <a:gd name="T20" fmla="*/ 285 w 613"/>
                <a:gd name="T21" fmla="*/ 989 h 1133"/>
                <a:gd name="T22" fmla="*/ 250 w 613"/>
                <a:gd name="T23" fmla="*/ 1063 h 1133"/>
                <a:gd name="T24" fmla="*/ 242 w 613"/>
                <a:gd name="T25" fmla="*/ 1110 h 1133"/>
                <a:gd name="T26" fmla="*/ 278 w 613"/>
                <a:gd name="T27" fmla="*/ 1110 h 1133"/>
                <a:gd name="T28" fmla="*/ 333 w 613"/>
                <a:gd name="T29" fmla="*/ 1095 h 1133"/>
                <a:gd name="T30" fmla="*/ 350 w 613"/>
                <a:gd name="T31" fmla="*/ 1098 h 1133"/>
                <a:gd name="T32" fmla="*/ 465 w 613"/>
                <a:gd name="T33" fmla="*/ 1105 h 1133"/>
                <a:gd name="T34" fmla="*/ 553 w 613"/>
                <a:gd name="T35" fmla="*/ 1133 h 1133"/>
                <a:gd name="T36" fmla="*/ 584 w 613"/>
                <a:gd name="T37" fmla="*/ 1117 h 1133"/>
                <a:gd name="T38" fmla="*/ 613 w 613"/>
                <a:gd name="T39" fmla="*/ 1059 h 1133"/>
                <a:gd name="T40" fmla="*/ 584 w 613"/>
                <a:gd name="T41" fmla="*/ 1028 h 1133"/>
                <a:gd name="T42" fmla="*/ 453 w 613"/>
                <a:gd name="T43" fmla="*/ 1024 h 1133"/>
                <a:gd name="T44" fmla="*/ 361 w 613"/>
                <a:gd name="T45" fmla="*/ 1036 h 1133"/>
                <a:gd name="T46" fmla="*/ 314 w 613"/>
                <a:gd name="T47" fmla="*/ 1059 h 1133"/>
                <a:gd name="T48" fmla="*/ 321 w 613"/>
                <a:gd name="T49" fmla="*/ 1005 h 1133"/>
                <a:gd name="T50" fmla="*/ 369 w 613"/>
                <a:gd name="T51" fmla="*/ 922 h 1133"/>
                <a:gd name="T52" fmla="*/ 409 w 613"/>
                <a:gd name="T53" fmla="*/ 794 h 1133"/>
                <a:gd name="T54" fmla="*/ 441 w 613"/>
                <a:gd name="T55" fmla="*/ 685 h 1133"/>
                <a:gd name="T56" fmla="*/ 417 w 613"/>
                <a:gd name="T57" fmla="*/ 561 h 1133"/>
                <a:gd name="T58" fmla="*/ 381 w 613"/>
                <a:gd name="T59" fmla="*/ 428 h 1133"/>
                <a:gd name="T60" fmla="*/ 309 w 613"/>
                <a:gd name="T61" fmla="*/ 276 h 1133"/>
                <a:gd name="T62" fmla="*/ 206 w 613"/>
                <a:gd name="T63" fmla="*/ 136 h 1133"/>
                <a:gd name="T64" fmla="*/ 118 w 613"/>
                <a:gd name="T65" fmla="*/ 34 h 1133"/>
                <a:gd name="T66" fmla="*/ 70 w 613"/>
                <a:gd name="T67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3" h="1133">
                  <a:moveTo>
                    <a:pt x="70" y="0"/>
                  </a:moveTo>
                  <a:lnTo>
                    <a:pt x="15" y="0"/>
                  </a:lnTo>
                  <a:lnTo>
                    <a:pt x="0" y="81"/>
                  </a:lnTo>
                  <a:lnTo>
                    <a:pt x="39" y="129"/>
                  </a:lnTo>
                  <a:lnTo>
                    <a:pt x="166" y="241"/>
                  </a:lnTo>
                  <a:lnTo>
                    <a:pt x="278" y="385"/>
                  </a:lnTo>
                  <a:lnTo>
                    <a:pt x="350" y="533"/>
                  </a:lnTo>
                  <a:lnTo>
                    <a:pt x="361" y="630"/>
                  </a:lnTo>
                  <a:lnTo>
                    <a:pt x="357" y="701"/>
                  </a:lnTo>
                  <a:lnTo>
                    <a:pt x="326" y="860"/>
                  </a:lnTo>
                  <a:lnTo>
                    <a:pt x="285" y="989"/>
                  </a:lnTo>
                  <a:lnTo>
                    <a:pt x="250" y="1063"/>
                  </a:lnTo>
                  <a:lnTo>
                    <a:pt x="242" y="1110"/>
                  </a:lnTo>
                  <a:lnTo>
                    <a:pt x="278" y="1110"/>
                  </a:lnTo>
                  <a:lnTo>
                    <a:pt x="333" y="1095"/>
                  </a:lnTo>
                  <a:lnTo>
                    <a:pt x="350" y="1098"/>
                  </a:lnTo>
                  <a:lnTo>
                    <a:pt x="465" y="1105"/>
                  </a:lnTo>
                  <a:lnTo>
                    <a:pt x="553" y="1133"/>
                  </a:lnTo>
                  <a:lnTo>
                    <a:pt x="584" y="1117"/>
                  </a:lnTo>
                  <a:lnTo>
                    <a:pt x="613" y="1059"/>
                  </a:lnTo>
                  <a:lnTo>
                    <a:pt x="584" y="1028"/>
                  </a:lnTo>
                  <a:lnTo>
                    <a:pt x="453" y="1024"/>
                  </a:lnTo>
                  <a:lnTo>
                    <a:pt x="361" y="1036"/>
                  </a:lnTo>
                  <a:lnTo>
                    <a:pt x="314" y="1059"/>
                  </a:lnTo>
                  <a:lnTo>
                    <a:pt x="321" y="1005"/>
                  </a:lnTo>
                  <a:lnTo>
                    <a:pt x="369" y="922"/>
                  </a:lnTo>
                  <a:lnTo>
                    <a:pt x="409" y="794"/>
                  </a:lnTo>
                  <a:lnTo>
                    <a:pt x="441" y="685"/>
                  </a:lnTo>
                  <a:lnTo>
                    <a:pt x="417" y="561"/>
                  </a:lnTo>
                  <a:lnTo>
                    <a:pt x="381" y="428"/>
                  </a:lnTo>
                  <a:lnTo>
                    <a:pt x="309" y="276"/>
                  </a:lnTo>
                  <a:lnTo>
                    <a:pt x="206" y="136"/>
                  </a:lnTo>
                  <a:lnTo>
                    <a:pt x="118" y="34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98D4EC24-D174-661A-0B55-D71249AFE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994"/>
              <a:ext cx="69" cy="192"/>
            </a:xfrm>
            <a:custGeom>
              <a:avLst/>
              <a:gdLst>
                <a:gd name="T0" fmla="*/ 286 w 413"/>
                <a:gd name="T1" fmla="*/ 0 h 1155"/>
                <a:gd name="T2" fmla="*/ 234 w 413"/>
                <a:gd name="T3" fmla="*/ 109 h 1155"/>
                <a:gd name="T4" fmla="*/ 198 w 413"/>
                <a:gd name="T5" fmla="*/ 268 h 1155"/>
                <a:gd name="T6" fmla="*/ 155 w 413"/>
                <a:gd name="T7" fmla="*/ 444 h 1155"/>
                <a:gd name="T8" fmla="*/ 116 w 413"/>
                <a:gd name="T9" fmla="*/ 622 h 1155"/>
                <a:gd name="T10" fmla="*/ 116 w 413"/>
                <a:gd name="T11" fmla="*/ 688 h 1155"/>
                <a:gd name="T12" fmla="*/ 155 w 413"/>
                <a:gd name="T13" fmla="*/ 806 h 1155"/>
                <a:gd name="T14" fmla="*/ 210 w 413"/>
                <a:gd name="T15" fmla="*/ 868 h 1155"/>
                <a:gd name="T16" fmla="*/ 262 w 413"/>
                <a:gd name="T17" fmla="*/ 946 h 1155"/>
                <a:gd name="T18" fmla="*/ 298 w 413"/>
                <a:gd name="T19" fmla="*/ 1003 h 1155"/>
                <a:gd name="T20" fmla="*/ 282 w 413"/>
                <a:gd name="T21" fmla="*/ 1031 h 1155"/>
                <a:gd name="T22" fmla="*/ 191 w 413"/>
                <a:gd name="T23" fmla="*/ 1043 h 1155"/>
                <a:gd name="T24" fmla="*/ 44 w 413"/>
                <a:gd name="T25" fmla="*/ 1065 h 1155"/>
                <a:gd name="T26" fmla="*/ 0 w 413"/>
                <a:gd name="T27" fmla="*/ 1101 h 1155"/>
                <a:gd name="T28" fmla="*/ 36 w 413"/>
                <a:gd name="T29" fmla="*/ 1132 h 1155"/>
                <a:gd name="T30" fmla="*/ 119 w 413"/>
                <a:gd name="T31" fmla="*/ 1155 h 1155"/>
                <a:gd name="T32" fmla="*/ 215 w 413"/>
                <a:gd name="T33" fmla="*/ 1108 h 1155"/>
                <a:gd name="T34" fmla="*/ 286 w 413"/>
                <a:gd name="T35" fmla="*/ 1077 h 1155"/>
                <a:gd name="T36" fmla="*/ 377 w 413"/>
                <a:gd name="T37" fmla="*/ 1065 h 1155"/>
                <a:gd name="T38" fmla="*/ 413 w 413"/>
                <a:gd name="T39" fmla="*/ 1054 h 1155"/>
                <a:gd name="T40" fmla="*/ 401 w 413"/>
                <a:gd name="T41" fmla="*/ 1015 h 1155"/>
                <a:gd name="T42" fmla="*/ 298 w 413"/>
                <a:gd name="T43" fmla="*/ 914 h 1155"/>
                <a:gd name="T44" fmla="*/ 238 w 413"/>
                <a:gd name="T45" fmla="*/ 809 h 1155"/>
                <a:gd name="T46" fmla="*/ 186 w 413"/>
                <a:gd name="T47" fmla="*/ 739 h 1155"/>
                <a:gd name="T48" fmla="*/ 179 w 413"/>
                <a:gd name="T49" fmla="*/ 669 h 1155"/>
                <a:gd name="T50" fmla="*/ 203 w 413"/>
                <a:gd name="T51" fmla="*/ 553 h 1155"/>
                <a:gd name="T52" fmla="*/ 258 w 413"/>
                <a:gd name="T53" fmla="*/ 432 h 1155"/>
                <a:gd name="T54" fmla="*/ 318 w 413"/>
                <a:gd name="T55" fmla="*/ 226 h 1155"/>
                <a:gd name="T56" fmla="*/ 370 w 413"/>
                <a:gd name="T57" fmla="*/ 106 h 1155"/>
                <a:gd name="T58" fmla="*/ 365 w 413"/>
                <a:gd name="T59" fmla="*/ 35 h 1155"/>
                <a:gd name="T60" fmla="*/ 318 w 413"/>
                <a:gd name="T61" fmla="*/ 0 h 1155"/>
                <a:gd name="T62" fmla="*/ 286 w 413"/>
                <a:gd name="T63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3" h="1155">
                  <a:moveTo>
                    <a:pt x="286" y="0"/>
                  </a:moveTo>
                  <a:lnTo>
                    <a:pt x="234" y="109"/>
                  </a:lnTo>
                  <a:lnTo>
                    <a:pt x="198" y="268"/>
                  </a:lnTo>
                  <a:lnTo>
                    <a:pt x="155" y="444"/>
                  </a:lnTo>
                  <a:lnTo>
                    <a:pt x="116" y="622"/>
                  </a:lnTo>
                  <a:lnTo>
                    <a:pt x="116" y="688"/>
                  </a:lnTo>
                  <a:lnTo>
                    <a:pt x="155" y="806"/>
                  </a:lnTo>
                  <a:lnTo>
                    <a:pt x="210" y="868"/>
                  </a:lnTo>
                  <a:lnTo>
                    <a:pt x="262" y="946"/>
                  </a:lnTo>
                  <a:lnTo>
                    <a:pt x="298" y="1003"/>
                  </a:lnTo>
                  <a:lnTo>
                    <a:pt x="282" y="1031"/>
                  </a:lnTo>
                  <a:lnTo>
                    <a:pt x="191" y="1043"/>
                  </a:lnTo>
                  <a:lnTo>
                    <a:pt x="44" y="1065"/>
                  </a:lnTo>
                  <a:lnTo>
                    <a:pt x="0" y="1101"/>
                  </a:lnTo>
                  <a:lnTo>
                    <a:pt x="36" y="1132"/>
                  </a:lnTo>
                  <a:lnTo>
                    <a:pt x="119" y="1155"/>
                  </a:lnTo>
                  <a:lnTo>
                    <a:pt x="215" y="1108"/>
                  </a:lnTo>
                  <a:lnTo>
                    <a:pt x="286" y="1077"/>
                  </a:lnTo>
                  <a:lnTo>
                    <a:pt x="377" y="1065"/>
                  </a:lnTo>
                  <a:lnTo>
                    <a:pt x="413" y="1054"/>
                  </a:lnTo>
                  <a:lnTo>
                    <a:pt x="401" y="1015"/>
                  </a:lnTo>
                  <a:lnTo>
                    <a:pt x="298" y="914"/>
                  </a:lnTo>
                  <a:lnTo>
                    <a:pt x="238" y="809"/>
                  </a:lnTo>
                  <a:lnTo>
                    <a:pt x="186" y="739"/>
                  </a:lnTo>
                  <a:lnTo>
                    <a:pt x="179" y="669"/>
                  </a:lnTo>
                  <a:lnTo>
                    <a:pt x="203" y="553"/>
                  </a:lnTo>
                  <a:lnTo>
                    <a:pt x="258" y="432"/>
                  </a:lnTo>
                  <a:lnTo>
                    <a:pt x="318" y="226"/>
                  </a:lnTo>
                  <a:lnTo>
                    <a:pt x="370" y="106"/>
                  </a:lnTo>
                  <a:lnTo>
                    <a:pt x="365" y="35"/>
                  </a:lnTo>
                  <a:lnTo>
                    <a:pt x="318" y="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500" name="Line 20">
            <a:extLst>
              <a:ext uri="{FF2B5EF4-FFF2-40B4-BE49-F238E27FC236}">
                <a16:creationId xmlns:a16="http://schemas.microsoft.com/office/drawing/2014/main" id="{AD1316E2-6867-D1FB-ACC4-8C0266BC76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43600" y="2133600"/>
            <a:ext cx="9906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0501" name="AutoShape 21">
            <a:extLst>
              <a:ext uri="{FF2B5EF4-FFF2-40B4-BE49-F238E27FC236}">
                <a16:creationId xmlns:a16="http://schemas.microsoft.com/office/drawing/2014/main" id="{0A0545F8-858C-8D9C-6818-045CDBC67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989013"/>
            <a:ext cx="1295400" cy="992187"/>
          </a:xfrm>
          <a:prstGeom prst="wedgeRoundRectCallout">
            <a:avLst>
              <a:gd name="adj1" fmla="val 80884"/>
              <a:gd name="adj2" fmla="val 6488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Embedded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3rd party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product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0502" name="Text Box 22">
            <a:extLst>
              <a:ext uri="{FF2B5EF4-FFF2-40B4-BE49-F238E27FC236}">
                <a16:creationId xmlns:a16="http://schemas.microsoft.com/office/drawing/2014/main" id="{3B31F246-48D6-3661-4597-6A2819235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8588" y="3402013"/>
            <a:ext cx="1647825" cy="347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Main contractor</a:t>
            </a:r>
          </a:p>
        </p:txBody>
      </p:sp>
      <p:sp>
        <p:nvSpPr>
          <p:cNvPr id="20503" name="Text Box 23">
            <a:extLst>
              <a:ext uri="{FF2B5EF4-FFF2-40B4-BE49-F238E27FC236}">
                <a16:creationId xmlns:a16="http://schemas.microsoft.com/office/drawing/2014/main" id="{F479674D-E2C9-FC15-ED9F-26CE1BD72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5275" y="1028700"/>
            <a:ext cx="97472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Visible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3rd party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product</a:t>
            </a:r>
          </a:p>
        </p:txBody>
      </p:sp>
      <p:sp>
        <p:nvSpPr>
          <p:cNvPr id="20504" name="Rectangle 24">
            <a:extLst>
              <a:ext uri="{FF2B5EF4-FFF2-40B4-BE49-F238E27FC236}">
                <a16:creationId xmlns:a16="http://schemas.microsoft.com/office/drawing/2014/main" id="{69160EA2-F882-81E7-5FAA-4790462DD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39B9A892-2DF7-85E1-CF7D-3E8ADE01E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5.5    Technical interfaces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B40D31B1-3D21-2DA4-42CA-0D9FB36F8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75" y="838200"/>
            <a:ext cx="1150938" cy="6985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Hotel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7A67BDB4-C82B-95EE-4BE3-8BBF6E4BA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2238" y="862013"/>
            <a:ext cx="955675" cy="67945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Account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5627E246-9B3E-BF04-3281-225C5D240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1947863"/>
            <a:ext cx="4064000" cy="34147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108000" rIns="108000" bIns="108000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Communication channel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Physical channel: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File, TCP/IP, object calls . . 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Message formats: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Data descr, call params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Protocol: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State diagram, sequence diagram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formal data descr, SDL . . .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Semantics: about what?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E/R, tasks, activity diagrams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1510" name="AutoShape 6">
            <a:extLst>
              <a:ext uri="{FF2B5EF4-FFF2-40B4-BE49-F238E27FC236}">
                <a16:creationId xmlns:a16="http://schemas.microsoft.com/office/drawing/2014/main" id="{76D8DCD7-ED4B-A18C-07F4-A6F8135F9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425" y="4578350"/>
            <a:ext cx="1504950" cy="10175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latin typeface="Arial" panose="020B0604020202020204" pitchFamily="34" charset="0"/>
              </a:rPr>
              <a:t>Verify early: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Functional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prototypes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21511" name="AutoShape 7">
            <a:extLst>
              <a:ext uri="{FF2B5EF4-FFF2-40B4-BE49-F238E27FC236}">
                <a16:creationId xmlns:a16="http://schemas.microsoft.com/office/drawing/2014/main" id="{034F8E8E-0340-3340-21EA-3B56FB6CB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1014413"/>
            <a:ext cx="777875" cy="296862"/>
          </a:xfrm>
          <a:prstGeom prst="leftRightArrow">
            <a:avLst>
              <a:gd name="adj1" fmla="val 50000"/>
              <a:gd name="adj2" fmla="val 5240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512" name="Rectangle 8">
            <a:extLst>
              <a:ext uri="{FF2B5EF4-FFF2-40B4-BE49-F238E27FC236}">
                <a16:creationId xmlns:a16="http://schemas.microsoft.com/office/drawing/2014/main" id="{188B98F9-ADEB-C6B5-BE7C-C0930595B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884</Words>
  <Application>Microsoft Office PowerPoint</Application>
  <PresentationFormat>On-screen Show (4:3)</PresentationFormat>
  <Paragraphs>157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9</cp:revision>
  <dcterms:created xsi:type="dcterms:W3CDTF">2002-02-19T10:53:20Z</dcterms:created>
  <dcterms:modified xsi:type="dcterms:W3CDTF">2023-01-25T18:27:06Z</dcterms:modified>
</cp:coreProperties>
</file>