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82" r:id="rId2"/>
    <p:sldId id="256" r:id="rId3"/>
    <p:sldId id="278" r:id="rId4"/>
    <p:sldId id="279" r:id="rId5"/>
    <p:sldId id="268" r:id="rId6"/>
    <p:sldId id="276" r:id="rId7"/>
    <p:sldId id="270" r:id="rId8"/>
    <p:sldId id="280" r:id="rId9"/>
    <p:sldId id="281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>
          <p15:clr>
            <a:srgbClr val="A4A3A4"/>
          </p15:clr>
        </p15:guide>
        <p15:guide id="2" orient="horz" pos="3696">
          <p15:clr>
            <a:srgbClr val="A4A3A4"/>
          </p15:clr>
        </p15:guide>
        <p15:guide id="3" pos="432">
          <p15:clr>
            <a:srgbClr val="A4A3A4"/>
          </p15:clr>
        </p15:guide>
        <p15:guide id="4" pos="3600">
          <p15:clr>
            <a:srgbClr val="A4A3A4"/>
          </p15:clr>
        </p15:guide>
        <p15:guide id="5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3" autoAdjust="0"/>
    <p:restoredTop sz="90929"/>
  </p:normalViewPr>
  <p:slideViewPr>
    <p:cSldViewPr showGuides="1">
      <p:cViewPr varScale="1">
        <p:scale>
          <a:sx n="80" d="100"/>
          <a:sy n="80" d="100"/>
        </p:scale>
        <p:origin x="1230" y="96"/>
      </p:cViewPr>
      <p:guideLst>
        <p:guide orient="horz" pos="528"/>
        <p:guide orient="horz" pos="3696"/>
        <p:guide pos="432"/>
        <p:guide pos="3600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E48481B-E06A-2FD8-3EF1-1BCF45B355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AF8A684-A1F4-A0A6-FE17-2D8E05ECD4A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9B086F3B-1CEA-34C2-B9E5-B0A9FCB4E8C7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744E889F-74E5-92C5-108C-1B04734E4AF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17D212ED-2EEA-4009-7466-C637BEDA9A0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73D7466A-8974-DFB7-3B61-6FB7FFAA3A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48F5BA55-CE1C-4C19-824A-3A11D0E1A920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2A4FA3B-7414-6070-F2F6-9496476C3B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8085A-6310-4C61-95C8-33A7D7D93318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FF9BA21E-89AF-6C24-FC7B-FAD2AC781F9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EB1A1596-65DF-9E2E-F3BD-228F6E3B3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D5F20E8-55A1-725E-93BB-666EF4347A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E0E84E-4F06-4EDE-90CE-719AF940B627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39A169EC-38D9-3E70-6BF2-8E66474E6B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6A7C190C-C694-718D-684C-A3CE3FA90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D7EF834-F4D7-99CA-0C1B-9C960901D0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7EBBE2-C1E4-4DDA-A674-A835BA9B959F}" type="slidenum">
              <a:rPr altLang="en-US"/>
              <a:pPr/>
              <a:t>11</a:t>
            </a:fld>
            <a:endParaRPr lang="en-GB" altLang="en-US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5DC7B81F-6871-2E3D-5138-74396ACBA0D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CDCB2DAF-715F-338E-2209-FC6BAB2E43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F26DE4C-A4BB-C222-BE0C-FD25710978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06C52-AA9B-4677-BD6E-F511CF7E4CC3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DF4A477A-3E4D-3F29-4A09-5753790220A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7D454A8-D03F-3325-BAFB-EB2ABD646F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C657B9E-31EE-855D-6C3C-2ED7FE7E80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4F98B7-EDAD-4850-8621-0F3A45D1C700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57284C2E-A570-D49C-2399-13673CE69DE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348EEBD4-1B9D-BB0C-FD73-900D3A40F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C43BFF7-E905-E4C6-04A2-12FDB2A67E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514A3-6D86-4375-A8AA-1E390210D688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AC94D88A-9270-333A-FD72-DDB579C7C57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69C0E15D-8D69-E218-40D4-27A911224B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A296D90-DBA7-8F44-08BA-452B080D76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2C0D1-B659-441C-87FD-CAAE9C1A1A67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8F634C1C-FAC2-0430-17A0-54F654CE67F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CF4079FC-5316-1CC3-F357-129110F5FA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737BEC0-DB78-DFB9-68B4-EC80DAB39B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2A4F5-8D87-4A7D-925D-A436E2BFF762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44449603-31FC-51F3-BA21-2197ADE601C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DC79A80-0953-B782-BE03-44B39ABC4E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D1E55DB-E537-FB3B-BB38-643E33BA86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785605-F8F1-48E5-9DD9-304794D38508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0B007977-51BF-991C-F50C-BC7887158BB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98B9F185-948A-9CFE-6A13-1B49DEAE07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7037825-81D1-299C-1EDE-EFC1066230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EB8EE-F446-4B69-A6D0-C67FB0C4EF01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1575B6AE-C2B7-18AA-7DA9-38404D6749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07A51BA-963E-2B9F-E266-A51DBDA0FC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0C3DD98-736C-DC40-72EC-B281E7A890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828309-2428-4E2B-AE37-879A9CE17259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515909B4-E5AF-F5D2-5D92-0E967F514E6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70B8E59D-4AEE-E34B-F3AC-E4A309E894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9C578-58A4-E198-BA97-C96F72C8C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6A44E-E898-DACF-2B3D-9D7D132FF6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313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0EAE4-0DE0-9529-EC6A-EB38D12DC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4F46F-AE8E-EE4F-EABB-B0623E6C2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204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AD1F7E-A39E-ABD0-C9E9-E16DE7DFDE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D0A36-7D96-7ECA-E2BA-A536AD618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24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72E29-101D-7126-9CE7-BED021E4B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896D3-2992-BE85-5573-902C15CC0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77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99AEA-BFE8-475E-3238-45F678502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F7B5A-09BF-16B9-9358-D697E9B80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8343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AC5C5-882E-E97E-4354-0CE8DE5A9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E29C4-CC08-08B7-BD75-C01E68FB9B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E3953-C4A8-CBB0-F128-CC64E89D0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47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AA8B-280E-70B7-3D81-E11C90854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D607F-D3DD-047C-5712-D740CCD60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445FF3-F172-C762-C515-1F7FD0217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AB16F-C405-B828-264F-7DB8161A81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220F53-D085-8FB8-F28C-6F7BCC57A0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96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0AC2A-9C28-20EF-70EA-2E02EAA0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47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55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0BE6B-95E7-C4E4-2D27-9946A35F2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FD420-C557-D6D0-4DEC-463240F4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A4403-BD32-118D-FB08-18CB049B8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965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2D4CB-8543-32F3-695F-682815FBF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49261A-E884-3253-96C1-6A94DF3CB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0A614C-5ACD-20B4-28B7-61AF0CDCF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31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8DB2764A-FC86-3D24-DBB4-56B137E159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>
            <a:extLst>
              <a:ext uri="{FF2B5EF4-FFF2-40B4-BE49-F238E27FC236}">
                <a16:creationId xmlns:a16="http://schemas.microsoft.com/office/drawing/2014/main" id="{0A9CD665-47E0-5EA2-87E3-822B7EA04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8. Elicitation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0C4BB9D6-774B-1D78-3CC7-5533C4C9E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8.7B    QFD matrix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06CD5DE-279B-99AA-4FA3-FBDF284D4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322638"/>
            <a:ext cx="5356225" cy="24558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  <a:tab pos="3048000" algn="r"/>
                <a:tab pos="3429000" algn="r"/>
                <a:tab pos="3810000" algn="r"/>
                <a:tab pos="4191000" algn="r"/>
                <a:tab pos="4572000" algn="r"/>
                <a:tab pos="51435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 Narrow" panose="020B0606020202030204" pitchFamily="34" charset="0"/>
              </a:rPr>
              <a:t>Replace IT platform						-	4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Integrate doc and data	2	1		1		-	1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Experience data		1		1		-	5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Systematic marketing	1	1				-	3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Capture cost data				1	1	-	2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Speed up invoicing		1			1	-	2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Function cost	2	2	10	5	3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Function value	5	11	0	8	4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06EC5F82-38BA-0F23-2575-1C8AD6CF4F5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875088" y="1154112"/>
            <a:ext cx="1473200" cy="28606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GB" altLang="en-US" sz="1800" b="1" noProof="1">
                <a:latin typeface="Arial Narrow" panose="020B0606020202030204" pitchFamily="34" charset="0"/>
              </a:rPr>
              <a:t>Marketing</a:t>
            </a:r>
          </a:p>
          <a:p>
            <a:pPr>
              <a:spcBef>
                <a:spcPct val="4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Quotation</a:t>
            </a:r>
          </a:p>
          <a:p>
            <a:pPr>
              <a:spcBef>
                <a:spcPct val="4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Prod.planning</a:t>
            </a:r>
          </a:p>
          <a:p>
            <a:pPr>
              <a:spcBef>
                <a:spcPct val="4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Cost registr.</a:t>
            </a:r>
          </a:p>
          <a:p>
            <a:pPr>
              <a:spcBef>
                <a:spcPct val="4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Invoicing</a:t>
            </a:r>
          </a:p>
          <a:p>
            <a:pPr>
              <a:spcBef>
                <a:spcPct val="4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. . .</a:t>
            </a:r>
          </a:p>
          <a:p>
            <a:pPr>
              <a:spcBef>
                <a:spcPct val="80000"/>
              </a:spcBef>
            </a:pPr>
            <a:r>
              <a:rPr lang="en-GB" altLang="en-US" sz="1800" b="1" noProof="1">
                <a:latin typeface="Arial Narrow" panose="020B0606020202030204" pitchFamily="34" charset="0"/>
              </a:rPr>
              <a:t>Goal value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21509" name="Line 5">
            <a:extLst>
              <a:ext uri="{FF2B5EF4-FFF2-40B4-BE49-F238E27FC236}">
                <a16:creationId xmlns:a16="http://schemas.microsoft.com/office/drawing/2014/main" id="{82F21B1B-166A-0AF3-0E16-86FF0E91EC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102225"/>
            <a:ext cx="5356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2AE90F42-1F6C-930D-04AE-5A6382E947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673475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1" name="Line 7">
            <a:extLst>
              <a:ext uri="{FF2B5EF4-FFF2-40B4-BE49-F238E27FC236}">
                <a16:creationId xmlns:a16="http://schemas.microsoft.com/office/drawing/2014/main" id="{2D65E1D8-506C-ABBD-E160-CD8492A14A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962400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2" name="Line 8">
            <a:extLst>
              <a:ext uri="{FF2B5EF4-FFF2-40B4-BE49-F238E27FC236}">
                <a16:creationId xmlns:a16="http://schemas.microsoft.com/office/drawing/2014/main" id="{5632D52A-31E5-091C-E060-D808D8B713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232275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3" name="Line 9">
            <a:extLst>
              <a:ext uri="{FF2B5EF4-FFF2-40B4-BE49-F238E27FC236}">
                <a16:creationId xmlns:a16="http://schemas.microsoft.com/office/drawing/2014/main" id="{61E9BEF5-AA0C-0B7D-C0B4-464A3AFDE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513263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4" name="Line 10">
            <a:extLst>
              <a:ext uri="{FF2B5EF4-FFF2-40B4-BE49-F238E27FC236}">
                <a16:creationId xmlns:a16="http://schemas.microsoft.com/office/drawing/2014/main" id="{C6B8E591-1E07-4614-FA81-25BD91000A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783138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5" name="Line 11">
            <a:extLst>
              <a:ext uri="{FF2B5EF4-FFF2-40B4-BE49-F238E27FC236}">
                <a16:creationId xmlns:a16="http://schemas.microsoft.com/office/drawing/2014/main" id="{85605890-9096-FE48-78FE-F97DC78C686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454650"/>
            <a:ext cx="535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6" name="Line 12">
            <a:extLst>
              <a:ext uri="{FF2B5EF4-FFF2-40B4-BE49-F238E27FC236}">
                <a16:creationId xmlns:a16="http://schemas.microsoft.com/office/drawing/2014/main" id="{CE9FDE6A-85DD-B600-08F4-35B032DF61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1350" y="3321050"/>
            <a:ext cx="0" cy="2457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7" name="Line 13">
            <a:extLst>
              <a:ext uri="{FF2B5EF4-FFF2-40B4-BE49-F238E27FC236}">
                <a16:creationId xmlns:a16="http://schemas.microsoft.com/office/drawing/2014/main" id="{575111C4-FE7A-0BEE-D1D6-3D30FC13609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8700" y="1847850"/>
            <a:ext cx="0" cy="393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8" name="Line 14">
            <a:extLst>
              <a:ext uri="{FF2B5EF4-FFF2-40B4-BE49-F238E27FC236}">
                <a16:creationId xmlns:a16="http://schemas.microsoft.com/office/drawing/2014/main" id="{65635674-56CF-A8F7-7EDD-4AD14F2E80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6050" y="1847850"/>
            <a:ext cx="0" cy="393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9" name="Line 15">
            <a:extLst>
              <a:ext uri="{FF2B5EF4-FFF2-40B4-BE49-F238E27FC236}">
                <a16:creationId xmlns:a16="http://schemas.microsoft.com/office/drawing/2014/main" id="{73DE9660-1FA5-6677-3F3A-260DF0858A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1847850"/>
            <a:ext cx="0" cy="393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0" name="Line 16">
            <a:extLst>
              <a:ext uri="{FF2B5EF4-FFF2-40B4-BE49-F238E27FC236}">
                <a16:creationId xmlns:a16="http://schemas.microsoft.com/office/drawing/2014/main" id="{18F7585B-C163-519D-CCA2-57024A9AFE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0750" y="1847850"/>
            <a:ext cx="0" cy="393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1" name="Line 17">
            <a:extLst>
              <a:ext uri="{FF2B5EF4-FFF2-40B4-BE49-F238E27FC236}">
                <a16:creationId xmlns:a16="http://schemas.microsoft.com/office/drawing/2014/main" id="{0C9EE18D-274D-F862-1663-4C337E163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8100" y="1847850"/>
            <a:ext cx="0" cy="393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2" name="Line 18">
            <a:extLst>
              <a:ext uri="{FF2B5EF4-FFF2-40B4-BE49-F238E27FC236}">
                <a16:creationId xmlns:a16="http://schemas.microsoft.com/office/drawing/2014/main" id="{B3884C79-17B1-6A91-C744-68EDE3769D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5450" y="1847850"/>
            <a:ext cx="0" cy="3930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3" name="Line 19">
            <a:extLst>
              <a:ext uri="{FF2B5EF4-FFF2-40B4-BE49-F238E27FC236}">
                <a16:creationId xmlns:a16="http://schemas.microsoft.com/office/drawing/2014/main" id="{24BCDEB4-193D-956C-4DF9-2BB4574477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81350" y="685800"/>
            <a:ext cx="1162050" cy="1162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4" name="Line 20">
            <a:extLst>
              <a:ext uri="{FF2B5EF4-FFF2-40B4-BE49-F238E27FC236}">
                <a16:creationId xmlns:a16="http://schemas.microsoft.com/office/drawing/2014/main" id="{5C2766EE-00A4-6B54-C203-DD3C619C9A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685800"/>
            <a:ext cx="1162050" cy="1162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5" name="Line 21">
            <a:extLst>
              <a:ext uri="{FF2B5EF4-FFF2-40B4-BE49-F238E27FC236}">
                <a16:creationId xmlns:a16="http://schemas.microsoft.com/office/drawing/2014/main" id="{4B339104-1C55-C54A-DF37-44B33F46FF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8700" y="901700"/>
            <a:ext cx="94615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6" name="Line 22">
            <a:extLst>
              <a:ext uri="{FF2B5EF4-FFF2-40B4-BE49-F238E27FC236}">
                <a16:creationId xmlns:a16="http://schemas.microsoft.com/office/drawing/2014/main" id="{FC39AEF0-7196-6291-FDDC-35A5FCE6B0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56050" y="1073150"/>
            <a:ext cx="774700" cy="774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7" name="Line 23">
            <a:extLst>
              <a:ext uri="{FF2B5EF4-FFF2-40B4-BE49-F238E27FC236}">
                <a16:creationId xmlns:a16="http://schemas.microsoft.com/office/drawing/2014/main" id="{83A141E8-FE36-E09E-B67D-221A25A5F9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1273175"/>
            <a:ext cx="57467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8" name="Line 24">
            <a:extLst>
              <a:ext uri="{FF2B5EF4-FFF2-40B4-BE49-F238E27FC236}">
                <a16:creationId xmlns:a16="http://schemas.microsoft.com/office/drawing/2014/main" id="{EA9610A1-9266-78C8-B0F9-FF7BF81BA9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0750" y="1460500"/>
            <a:ext cx="387350" cy="38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29" name="Line 25">
            <a:extLst>
              <a:ext uri="{FF2B5EF4-FFF2-40B4-BE49-F238E27FC236}">
                <a16:creationId xmlns:a16="http://schemas.microsoft.com/office/drawing/2014/main" id="{06886C27-8838-778B-39C9-5D4AE92444D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52900" y="882650"/>
            <a:ext cx="965200" cy="96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0" name="Line 26">
            <a:extLst>
              <a:ext uri="{FF2B5EF4-FFF2-40B4-BE49-F238E27FC236}">
                <a16:creationId xmlns:a16="http://schemas.microsoft.com/office/drawing/2014/main" id="{A1CEBC0D-C6F6-BBE7-B768-E575BB132BF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56050" y="1073150"/>
            <a:ext cx="774700" cy="774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1" name="Line 27">
            <a:extLst>
              <a:ext uri="{FF2B5EF4-FFF2-40B4-BE49-F238E27FC236}">
                <a16:creationId xmlns:a16="http://schemas.microsoft.com/office/drawing/2014/main" id="{FD0A33EA-0E68-5870-A620-7CC80FD6FFE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762375" y="1266825"/>
            <a:ext cx="581025" cy="581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2" name="Line 28">
            <a:extLst>
              <a:ext uri="{FF2B5EF4-FFF2-40B4-BE49-F238E27FC236}">
                <a16:creationId xmlns:a16="http://schemas.microsoft.com/office/drawing/2014/main" id="{8737B904-74A1-7339-1438-E2A6449A37D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568700" y="1460500"/>
            <a:ext cx="387350" cy="38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3" name="Line 29">
            <a:extLst>
              <a:ext uri="{FF2B5EF4-FFF2-40B4-BE49-F238E27FC236}">
                <a16:creationId xmlns:a16="http://schemas.microsoft.com/office/drawing/2014/main" id="{5FB21307-5826-B013-B655-06617CAE4FE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81375" y="1660525"/>
            <a:ext cx="187325" cy="187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4" name="Line 30">
            <a:extLst>
              <a:ext uri="{FF2B5EF4-FFF2-40B4-BE49-F238E27FC236}">
                <a16:creationId xmlns:a16="http://schemas.microsoft.com/office/drawing/2014/main" id="{303042B3-1DD6-E00E-2FF3-201D0D7C52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18100" y="1663700"/>
            <a:ext cx="184150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35" name="Text Box 31">
            <a:extLst>
              <a:ext uri="{FF2B5EF4-FFF2-40B4-BE49-F238E27FC236}">
                <a16:creationId xmlns:a16="http://schemas.microsoft.com/office/drawing/2014/main" id="{988AAC5F-6687-B944-0635-D3DB40594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3200" y="1271588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5</a:t>
            </a:r>
            <a:endParaRPr lang="en-GB" altLang="en-US" sz="1400" noProof="1">
              <a:latin typeface="Arial" panose="020B0604020202020204" pitchFamily="34" charset="0"/>
            </a:endParaRPr>
          </a:p>
        </p:txBody>
      </p:sp>
      <p:sp>
        <p:nvSpPr>
          <p:cNvPr id="21536" name="Rectangle 32">
            <a:extLst>
              <a:ext uri="{FF2B5EF4-FFF2-40B4-BE49-F238E27FC236}">
                <a16:creationId xmlns:a16="http://schemas.microsoft.com/office/drawing/2014/main" id="{B2D2F87B-06C5-03F9-2FB3-9D13354F1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FA6BFA5D-BD7D-1C77-015A-A0587B1F5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8.8    Quality-issue analysis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F2726ED-4474-DDE6-4F8C-1834CAD44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225" y="838200"/>
            <a:ext cx="4873625" cy="40195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0000" bIns="90000"/>
          <a:lstStyle>
            <a:lvl1pPr marL="1524000" indent="-1524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905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095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b="1" noProof="1">
                <a:latin typeface="Arial" panose="020B0604020202020204" pitchFamily="34" charset="0"/>
              </a:rPr>
              <a:t>Example: Shipyard, usability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Issue:</a:t>
            </a:r>
            <a:r>
              <a:rPr lang="en-GB" altLang="en-US" sz="1800" noProof="1">
                <a:latin typeface="Arial" panose="020B0604020202020204" pitchFamily="34" charset="0"/>
              </a:rPr>
              <a:t>	Job calculation easy to learn.</a:t>
            </a:r>
          </a:p>
        </p:txBody>
      </p:sp>
      <p:sp>
        <p:nvSpPr>
          <p:cNvPr id="22532" name="AutoShape 4">
            <a:extLst>
              <a:ext uri="{FF2B5EF4-FFF2-40B4-BE49-F238E27FC236}">
                <a16:creationId xmlns:a16="http://schemas.microsoft.com/office/drawing/2014/main" id="{1CEF072B-C3B1-03F1-FA28-21FBC9C35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638" y="1676400"/>
            <a:ext cx="2076450" cy="417513"/>
          </a:xfrm>
          <a:prstGeom prst="wedgeRoundRectCallout">
            <a:avLst>
              <a:gd name="adj1" fmla="val -68500"/>
              <a:gd name="adj2" fmla="val -3441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How can we tell?</a:t>
            </a:r>
          </a:p>
        </p:txBody>
      </p:sp>
      <p:sp>
        <p:nvSpPr>
          <p:cNvPr id="22533" name="AutoShape 5">
            <a:extLst>
              <a:ext uri="{FF2B5EF4-FFF2-40B4-BE49-F238E27FC236}">
                <a16:creationId xmlns:a16="http://schemas.microsoft.com/office/drawing/2014/main" id="{45E454EE-D551-5717-73F2-D7D355CE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575" y="2312988"/>
            <a:ext cx="1555750" cy="714375"/>
          </a:xfrm>
          <a:prstGeom prst="wedgeRoundRectCallout">
            <a:avLst>
              <a:gd name="adj1" fmla="val -197245"/>
              <a:gd name="adj2" fmla="val -6844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How can we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measure it?</a:t>
            </a:r>
          </a:p>
        </p:txBody>
      </p:sp>
      <p:sp>
        <p:nvSpPr>
          <p:cNvPr id="22534" name="AutoShape 6">
            <a:extLst>
              <a:ext uri="{FF2B5EF4-FFF2-40B4-BE49-F238E27FC236}">
                <a16:creationId xmlns:a16="http://schemas.microsoft.com/office/drawing/2014/main" id="{131B740A-8DD4-4E7E-AC94-F25CCFAA6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575" y="3276600"/>
            <a:ext cx="1597025" cy="714375"/>
          </a:xfrm>
          <a:prstGeom prst="wedgeRoundRectCallout">
            <a:avLst>
              <a:gd name="adj1" fmla="val -149204"/>
              <a:gd name="adj2" fmla="val -6888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What are xx,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yy, and zz?</a:t>
            </a:r>
          </a:p>
        </p:txBody>
      </p:sp>
      <p:sp>
        <p:nvSpPr>
          <p:cNvPr id="22535" name="Rectangle 7">
            <a:extLst>
              <a:ext uri="{FF2B5EF4-FFF2-40B4-BE49-F238E27FC236}">
                <a16:creationId xmlns:a16="http://schemas.microsoft.com/office/drawing/2014/main" id="{F7377D1B-7F77-7B6A-1A09-EBCD78F28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9C9279CC-014E-BF66-E33C-13E48F719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1951038"/>
            <a:ext cx="4816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24000" indent="-1524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905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095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Style:</a:t>
            </a:r>
            <a:r>
              <a:rPr lang="en-GB" altLang="en-US" sz="1800" noProof="1">
                <a:latin typeface="Arial" panose="020B0604020202020204" pitchFamily="34" charset="0"/>
              </a:rPr>
              <a:t>	Task time.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1EB2E179-4583-C1F2-B93D-89CE6123E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2354263"/>
            <a:ext cx="48164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24000" indent="-1524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905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095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Req. outline:</a:t>
            </a:r>
            <a:r>
              <a:rPr lang="en-GB" altLang="en-US" sz="1800" noProof="1">
                <a:latin typeface="Arial" panose="020B0604020202020204" pitchFamily="34" charset="0"/>
              </a:rPr>
              <a:t>	After xx hour course, marketing staff can perform task yy in zz minutes.</a:t>
            </a:r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7B454533-E6BB-F6F8-E2C2-8D17CFC54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3352800"/>
            <a:ext cx="48164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24000" indent="-1524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905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095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Req., final:</a:t>
            </a:r>
            <a:r>
              <a:rPr lang="en-GB" altLang="en-US" sz="1800" noProof="1">
                <a:latin typeface="Arial" panose="020B0604020202020204" pitchFamily="34" charset="0"/>
              </a:rPr>
              <a:t>	After ___ hour course, marketing staff can calculate proposal B in ___ minutes. Customer expects 12 hour course.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 autoUpdateAnimBg="0"/>
      <p:bldP spid="22533" grpId="0" animBg="1" autoUpdateAnimBg="0"/>
      <p:bldP spid="22534" grpId="0" animBg="1" autoUpdateAnimBg="0"/>
      <p:bldP spid="22536" grpId="0" autoUpdateAnimBg="0"/>
      <p:bldP spid="22537" grpId="0" autoUpdateAnimBg="0"/>
      <p:bldP spid="2253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6E2C3DDB-BF62-0254-A1C8-05053B3DA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8.1(A)    Elicitation issues</a:t>
            </a:r>
          </a:p>
        </p:txBody>
      </p:sp>
      <p:sp>
        <p:nvSpPr>
          <p:cNvPr id="2077" name="AutoShape 29">
            <a:extLst>
              <a:ext uri="{FF2B5EF4-FFF2-40B4-BE49-F238E27FC236}">
                <a16:creationId xmlns:a16="http://schemas.microsoft.com/office/drawing/2014/main" id="{21129B8C-14F3-64C1-C368-4FF58E4E1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613" y="762000"/>
            <a:ext cx="5741987" cy="946150"/>
          </a:xfrm>
          <a:prstGeom prst="cloudCallout">
            <a:avLst>
              <a:gd name="adj1" fmla="val 59648"/>
              <a:gd name="adj2" fmla="val 6375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Should be simple.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Ask stakeholders what they need!</a:t>
            </a:r>
          </a:p>
        </p:txBody>
      </p:sp>
      <p:grpSp>
        <p:nvGrpSpPr>
          <p:cNvPr id="2086" name="Group 38">
            <a:extLst>
              <a:ext uri="{FF2B5EF4-FFF2-40B4-BE49-F238E27FC236}">
                <a16:creationId xmlns:a16="http://schemas.microsoft.com/office/drawing/2014/main" id="{1D0E2D44-C89B-DD28-D86D-0DA65DB72466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057400"/>
            <a:ext cx="7467600" cy="2209800"/>
            <a:chOff x="336" y="1440"/>
            <a:chExt cx="4704" cy="1392"/>
          </a:xfrm>
        </p:grpSpPr>
        <p:sp>
          <p:nvSpPr>
            <p:cNvPr id="2078" name="Rectangle 30">
              <a:extLst>
                <a:ext uri="{FF2B5EF4-FFF2-40B4-BE49-F238E27FC236}">
                  <a16:creationId xmlns:a16="http://schemas.microsoft.com/office/drawing/2014/main" id="{D64642F0-C71F-D229-F122-223A15E62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1524"/>
              <a:ext cx="2622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>
                  <a:latin typeface="Arial" panose="020B0604020202020204" pitchFamily="34" charset="0"/>
                </a:rPr>
                <a:t>Barriers: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Cannot express what they need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Cannot explain what they do and why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May ask for specific solutions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800">
                  <a:latin typeface="Arial" panose="020B0604020202020204" pitchFamily="34" charset="0"/>
                </a:rPr>
                <a:t>Lack of imagination - new ways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Lack of imagination - consequences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2080" name="Text Box 32">
              <a:extLst>
                <a:ext uri="{FF2B5EF4-FFF2-40B4-BE49-F238E27FC236}">
                  <a16:creationId xmlns:a16="http://schemas.microsoft.com/office/drawing/2014/main" id="{A703A344-FBE4-4C73-3057-0856DDF99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697"/>
              <a:ext cx="1872" cy="1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800">
                  <a:latin typeface="Arial" panose="020B0604020202020204" pitchFamily="34" charset="0"/>
                </a:rPr>
                <a:t>Conflicting demands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Resistance to change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800">
                  <a:latin typeface="Arial" panose="020B0604020202020204" pitchFamily="34" charset="0"/>
                </a:rPr>
                <a:t>Luxury demands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New demands once others are met</a:t>
              </a:r>
              <a:endParaRPr lang="en-US" altLang="en-US" sz="1800"/>
            </a:p>
          </p:txBody>
        </p:sp>
        <p:sp>
          <p:nvSpPr>
            <p:cNvPr id="2081" name="AutoShape 33">
              <a:extLst>
                <a:ext uri="{FF2B5EF4-FFF2-40B4-BE49-F238E27FC236}">
                  <a16:creationId xmlns:a16="http://schemas.microsoft.com/office/drawing/2014/main" id="{610FCD58-704D-FDE6-7DED-2F65E5EDB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440"/>
              <a:ext cx="4704" cy="1344"/>
            </a:xfrm>
            <a:prstGeom prst="wedgeRoundRectCallout">
              <a:avLst>
                <a:gd name="adj1" fmla="val 57292"/>
                <a:gd name="adj2" fmla="val 48213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2085" name="Group 37">
            <a:extLst>
              <a:ext uri="{FF2B5EF4-FFF2-40B4-BE49-F238E27FC236}">
                <a16:creationId xmlns:a16="http://schemas.microsoft.com/office/drawing/2014/main" id="{DD29AE27-CE46-D3B8-F16E-F13731CCC3D0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4495800"/>
            <a:ext cx="7620000" cy="1600200"/>
            <a:chOff x="280" y="2856"/>
            <a:chExt cx="4800" cy="1008"/>
          </a:xfrm>
        </p:grpSpPr>
        <p:sp>
          <p:nvSpPr>
            <p:cNvPr id="2079" name="Rectangle 31">
              <a:extLst>
                <a:ext uri="{FF2B5EF4-FFF2-40B4-BE49-F238E27FC236}">
                  <a16:creationId xmlns:a16="http://schemas.microsoft.com/office/drawing/2014/main" id="{1FEDC45E-8CB4-E95C-E2B1-1D6EAB56E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" y="2880"/>
              <a:ext cx="3339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746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>
                  <a:latin typeface="Arial" panose="020B0604020202020204" pitchFamily="34" charset="0"/>
                </a:rPr>
                <a:t>Things to elicit - intermediate work products: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Present work, Present problems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Goals and critical issues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Future system ideas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Realistic possibilities</a:t>
              </a:r>
            </a:p>
          </p:txBody>
        </p:sp>
        <p:sp>
          <p:nvSpPr>
            <p:cNvPr id="2083" name="Text Box 35">
              <a:extLst>
                <a:ext uri="{FF2B5EF4-FFF2-40B4-BE49-F238E27FC236}">
                  <a16:creationId xmlns:a16="http://schemas.microsoft.com/office/drawing/2014/main" id="{8FB10C87-F230-8433-CC95-775963E68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2" y="3042"/>
              <a:ext cx="2156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>
                  <a:latin typeface="Arial" panose="020B0604020202020204" pitchFamily="34" charset="0"/>
                </a:rPr>
                <a:t>Consequences and risks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Commitment, Conflict resolution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Requirements, Priorities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Completeness</a:t>
              </a:r>
            </a:p>
          </p:txBody>
        </p:sp>
        <p:sp>
          <p:nvSpPr>
            <p:cNvPr id="2084" name="Rectangle 36">
              <a:extLst>
                <a:ext uri="{FF2B5EF4-FFF2-40B4-BE49-F238E27FC236}">
                  <a16:creationId xmlns:a16="http://schemas.microsoft.com/office/drawing/2014/main" id="{04259B8B-C6DD-4AC6-072B-FB69A41A5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" y="2856"/>
              <a:ext cx="4800" cy="100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87" name="Rectangle 39">
            <a:extLst>
              <a:ext uri="{FF2B5EF4-FFF2-40B4-BE49-F238E27FC236}">
                <a16:creationId xmlns:a16="http://schemas.microsoft.com/office/drawing/2014/main" id="{29CD6914-A1E7-80CB-6DA2-341B077D9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7E65CF38-AB7B-95C8-DCD2-81738F14B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716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(Fig 8.1B)  User involvement - who and where?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grpSp>
        <p:nvGrpSpPr>
          <p:cNvPr id="26627" name="Group 3">
            <a:extLst>
              <a:ext uri="{FF2B5EF4-FFF2-40B4-BE49-F238E27FC236}">
                <a16:creationId xmlns:a16="http://schemas.microsoft.com/office/drawing/2014/main" id="{5B6E016B-3919-78D5-81C4-EA2FF995EFE9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760413"/>
            <a:ext cx="5029200" cy="4965700"/>
            <a:chOff x="432" y="810"/>
            <a:chExt cx="3168" cy="3128"/>
          </a:xfrm>
        </p:grpSpPr>
        <p:sp>
          <p:nvSpPr>
            <p:cNvPr id="26628" name="Text Box 4">
              <a:extLst>
                <a:ext uri="{FF2B5EF4-FFF2-40B4-BE49-F238E27FC236}">
                  <a16:creationId xmlns:a16="http://schemas.microsoft.com/office/drawing/2014/main" id="{378C897A-3944-117C-55F5-DD49640F9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160"/>
              <a:ext cx="3168" cy="177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0" tIns="72000" rIns="72000" bIns="72000">
              <a:spAutoFit/>
            </a:bodyPr>
            <a:lstStyle>
              <a:lvl1pPr marL="285750" indent="-285750"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476250"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Aft>
                  <a:spcPct val="20000"/>
                </a:spcAft>
              </a:pPr>
              <a:r>
                <a:rPr lang="en-GB" altLang="en-US" sz="1800" b="1" noProof="1">
                  <a:latin typeface="Arial" panose="020B0604020202020204" pitchFamily="34" charset="0"/>
                </a:rPr>
                <a:t>In what?</a:t>
              </a:r>
              <a:endParaRPr lang="en-GB" altLang="en-US" sz="1800" noProof="1">
                <a:latin typeface="Arial" panose="020B0604020202020204" pitchFamily="34" charset="0"/>
              </a:endParaRP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Task analysis teams	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Interface design teams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Brainstorms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Steering committee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Interface reviewers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Users in usability tests	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Users in accept tests	</a:t>
              </a:r>
            </a:p>
          </p:txBody>
        </p:sp>
        <p:sp>
          <p:nvSpPr>
            <p:cNvPr id="26629" name="Text Box 5">
              <a:extLst>
                <a:ext uri="{FF2B5EF4-FFF2-40B4-BE49-F238E27FC236}">
                  <a16:creationId xmlns:a16="http://schemas.microsoft.com/office/drawing/2014/main" id="{6D0A789F-3F2D-F4F8-FAA9-3B42A8B041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248" y="800"/>
              <a:ext cx="1342" cy="13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0" tIns="72000" rIns="72000" bIns="72000">
              <a:spAutoFit/>
            </a:bodyPr>
            <a:lstStyle>
              <a:lvl1pPr marL="2857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4762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Ordinary user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Expert user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Manager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Top management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Customer IT staff</a:t>
              </a:r>
            </a:p>
          </p:txBody>
        </p:sp>
        <p:sp>
          <p:nvSpPr>
            <p:cNvPr id="26630" name="Line 6">
              <a:extLst>
                <a:ext uri="{FF2B5EF4-FFF2-40B4-BE49-F238E27FC236}">
                  <a16:creationId xmlns:a16="http://schemas.microsoft.com/office/drawing/2014/main" id="{8ABA48B9-41DC-E674-EC92-2EBAFFE7D9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6" y="817"/>
              <a:ext cx="0" cy="31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1" name="Line 7">
              <a:extLst>
                <a:ext uri="{FF2B5EF4-FFF2-40B4-BE49-F238E27FC236}">
                  <a16:creationId xmlns:a16="http://schemas.microsoft.com/office/drawing/2014/main" id="{4438E682-F6F5-5E18-518E-0B511470E4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6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2" name="Line 8">
              <a:extLst>
                <a:ext uri="{FF2B5EF4-FFF2-40B4-BE49-F238E27FC236}">
                  <a16:creationId xmlns:a16="http://schemas.microsoft.com/office/drawing/2014/main" id="{A3784EEA-ECA7-8B97-0499-A952935D29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3" name="Line 9">
              <a:extLst>
                <a:ext uri="{FF2B5EF4-FFF2-40B4-BE49-F238E27FC236}">
                  <a16:creationId xmlns:a16="http://schemas.microsoft.com/office/drawing/2014/main" id="{098225CC-C0AD-78E8-4660-A6E502C4F0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4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4" name="Line 10">
              <a:extLst>
                <a:ext uri="{FF2B5EF4-FFF2-40B4-BE49-F238E27FC236}">
                  <a16:creationId xmlns:a16="http://schemas.microsoft.com/office/drawing/2014/main" id="{E808CB64-DF22-3030-A8C7-07F1A3458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4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5" name="Line 11">
              <a:extLst>
                <a:ext uri="{FF2B5EF4-FFF2-40B4-BE49-F238E27FC236}">
                  <a16:creationId xmlns:a16="http://schemas.microsoft.com/office/drawing/2014/main" id="{25051040-B035-D3ED-0623-6282533876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616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6" name="Line 12">
              <a:extLst>
                <a:ext uri="{FF2B5EF4-FFF2-40B4-BE49-F238E27FC236}">
                  <a16:creationId xmlns:a16="http://schemas.microsoft.com/office/drawing/2014/main" id="{4233FE15-048E-9E73-B9AA-C94FA097D0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827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7" name="Line 13">
              <a:extLst>
                <a:ext uri="{FF2B5EF4-FFF2-40B4-BE49-F238E27FC236}">
                  <a16:creationId xmlns:a16="http://schemas.microsoft.com/office/drawing/2014/main" id="{68A41964-E5EE-DB3A-9704-7D559E2DF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038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8" name="Line 14">
              <a:extLst>
                <a:ext uri="{FF2B5EF4-FFF2-40B4-BE49-F238E27FC236}">
                  <a16:creationId xmlns:a16="http://schemas.microsoft.com/office/drawing/2014/main" id="{8B01069C-AC40-E870-618B-7652061A30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249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9" name="Line 15">
              <a:extLst>
                <a:ext uri="{FF2B5EF4-FFF2-40B4-BE49-F238E27FC236}">
                  <a16:creationId xmlns:a16="http://schemas.microsoft.com/office/drawing/2014/main" id="{7F3A8F3A-011D-B4BC-B657-D84625E29E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460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40" name="Line 16">
              <a:extLst>
                <a:ext uri="{FF2B5EF4-FFF2-40B4-BE49-F238E27FC236}">
                  <a16:creationId xmlns:a16="http://schemas.microsoft.com/office/drawing/2014/main" id="{D00DA0EA-53AD-ABFD-31AE-388D98D73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672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6641" name="Rectangle 17">
            <a:extLst>
              <a:ext uri="{FF2B5EF4-FFF2-40B4-BE49-F238E27FC236}">
                <a16:creationId xmlns:a16="http://schemas.microsoft.com/office/drawing/2014/main" id="{B0DD701E-AE30-2955-F10E-7D56922B8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extLst>
              <a:ext uri="{FF2B5EF4-FFF2-40B4-BE49-F238E27FC236}">
                <a16:creationId xmlns:a16="http://schemas.microsoft.com/office/drawing/2014/main" id="{2F394D31-68B9-513C-5430-2CF6BCFFD6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701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(Fig 8.1B)  User involvement - who and where?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2B5FF433-42C0-A1C0-124F-F0A028B22D84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760413"/>
            <a:ext cx="5029200" cy="4965700"/>
            <a:chOff x="432" y="810"/>
            <a:chExt cx="3168" cy="3128"/>
          </a:xfrm>
        </p:grpSpPr>
        <p:sp>
          <p:nvSpPr>
            <p:cNvPr id="27652" name="Text Box 4">
              <a:extLst>
                <a:ext uri="{FF2B5EF4-FFF2-40B4-BE49-F238E27FC236}">
                  <a16:creationId xmlns:a16="http://schemas.microsoft.com/office/drawing/2014/main" id="{C655B5E7-3B4F-5A29-5EC0-41C221A9B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160"/>
              <a:ext cx="3168" cy="177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0" tIns="72000" rIns="72000" bIns="72000">
              <a:spAutoFit/>
            </a:bodyPr>
            <a:lstStyle>
              <a:lvl1pPr marL="285750" indent="-285750"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476250"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49575" algn="l"/>
                  <a:tab pos="3340100" algn="l"/>
                  <a:tab pos="3717925" algn="l"/>
                  <a:tab pos="4187825" algn="l"/>
                  <a:tab pos="456723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Aft>
                  <a:spcPct val="20000"/>
                </a:spcAft>
              </a:pPr>
              <a:r>
                <a:rPr lang="en-GB" altLang="en-US" sz="1800" b="1" noProof="1">
                  <a:latin typeface="Arial" panose="020B0604020202020204" pitchFamily="34" charset="0"/>
                </a:rPr>
                <a:t>In what?</a:t>
              </a:r>
              <a:endParaRPr lang="en-GB" altLang="en-US" sz="1800" noProof="1">
                <a:latin typeface="Arial" panose="020B0604020202020204" pitchFamily="34" charset="0"/>
              </a:endParaRP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Task analysis teams		X		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Interface design teams	?	?		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Brainstorms	X	X	X	X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Steering committee	X	X	X	?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Interface reviewers	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Users in usability tests	X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Users in accept tests	X	X			X</a:t>
              </a:r>
            </a:p>
          </p:txBody>
        </p:sp>
        <p:sp>
          <p:nvSpPr>
            <p:cNvPr id="27653" name="Text Box 5">
              <a:extLst>
                <a:ext uri="{FF2B5EF4-FFF2-40B4-BE49-F238E27FC236}">
                  <a16:creationId xmlns:a16="http://schemas.microsoft.com/office/drawing/2014/main" id="{982334B0-126C-06D7-8291-35793620D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248" y="800"/>
              <a:ext cx="1342" cy="13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0" tIns="72000" rIns="72000" bIns="72000">
              <a:spAutoFit/>
            </a:bodyPr>
            <a:lstStyle>
              <a:lvl1pPr marL="2857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4762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Ordinary user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Expert user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Manager</a:t>
              </a:r>
            </a:p>
            <a:p>
              <a:pPr>
                <a:spcAft>
                  <a:spcPct val="5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Top management</a:t>
              </a:r>
            </a:p>
            <a:p>
              <a:pPr>
                <a:spcAft>
                  <a:spcPct val="20000"/>
                </a:spcAft>
              </a:pPr>
              <a:r>
                <a:rPr lang="en-GB" altLang="en-US" sz="1800" noProof="1">
                  <a:latin typeface="Arial" panose="020B0604020202020204" pitchFamily="34" charset="0"/>
                </a:rPr>
                <a:t>Customer IT staff</a:t>
              </a:r>
            </a:p>
          </p:txBody>
        </p:sp>
        <p:sp>
          <p:nvSpPr>
            <p:cNvPr id="27654" name="Line 6">
              <a:extLst>
                <a:ext uri="{FF2B5EF4-FFF2-40B4-BE49-F238E27FC236}">
                  <a16:creationId xmlns:a16="http://schemas.microsoft.com/office/drawing/2014/main" id="{FD402181-8E6B-C5E0-A5C0-EEF86E2BCD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6" y="817"/>
              <a:ext cx="0" cy="31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55" name="Line 7">
              <a:extLst>
                <a:ext uri="{FF2B5EF4-FFF2-40B4-BE49-F238E27FC236}">
                  <a16:creationId xmlns:a16="http://schemas.microsoft.com/office/drawing/2014/main" id="{0DEE952A-0470-0AAC-4D75-371B1013C3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6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56" name="Line 8">
              <a:extLst>
                <a:ext uri="{FF2B5EF4-FFF2-40B4-BE49-F238E27FC236}">
                  <a16:creationId xmlns:a16="http://schemas.microsoft.com/office/drawing/2014/main" id="{428F7A17-8981-03A9-FA17-999F3A3766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57" name="Line 9">
              <a:extLst>
                <a:ext uri="{FF2B5EF4-FFF2-40B4-BE49-F238E27FC236}">
                  <a16:creationId xmlns:a16="http://schemas.microsoft.com/office/drawing/2014/main" id="{BB5750EA-113F-B041-8D7A-5A8063DDEB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4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58" name="Line 10">
              <a:extLst>
                <a:ext uri="{FF2B5EF4-FFF2-40B4-BE49-F238E27FC236}">
                  <a16:creationId xmlns:a16="http://schemas.microsoft.com/office/drawing/2014/main" id="{1C8E687D-6AC9-5CFC-9CB2-23B47DF037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4" y="816"/>
              <a:ext cx="0" cy="3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59" name="Line 11">
              <a:extLst>
                <a:ext uri="{FF2B5EF4-FFF2-40B4-BE49-F238E27FC236}">
                  <a16:creationId xmlns:a16="http://schemas.microsoft.com/office/drawing/2014/main" id="{FC2FF737-FC22-E6FD-EC29-B240071291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616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0" name="Line 12">
              <a:extLst>
                <a:ext uri="{FF2B5EF4-FFF2-40B4-BE49-F238E27FC236}">
                  <a16:creationId xmlns:a16="http://schemas.microsoft.com/office/drawing/2014/main" id="{67F48D18-285A-9E29-B133-5464E9EFF2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827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1" name="Line 13">
              <a:extLst>
                <a:ext uri="{FF2B5EF4-FFF2-40B4-BE49-F238E27FC236}">
                  <a16:creationId xmlns:a16="http://schemas.microsoft.com/office/drawing/2014/main" id="{0EE15FDC-8BF8-9115-F8E2-11BF078058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038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2" name="Line 14">
              <a:extLst>
                <a:ext uri="{FF2B5EF4-FFF2-40B4-BE49-F238E27FC236}">
                  <a16:creationId xmlns:a16="http://schemas.microsoft.com/office/drawing/2014/main" id="{90062BDA-3871-4B7F-F7B4-5077A606B4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249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3" name="Line 15">
              <a:extLst>
                <a:ext uri="{FF2B5EF4-FFF2-40B4-BE49-F238E27FC236}">
                  <a16:creationId xmlns:a16="http://schemas.microsoft.com/office/drawing/2014/main" id="{864D4942-9882-7B61-101A-8401B7D2E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460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4" name="Line 16">
              <a:extLst>
                <a:ext uri="{FF2B5EF4-FFF2-40B4-BE49-F238E27FC236}">
                  <a16:creationId xmlns:a16="http://schemas.microsoft.com/office/drawing/2014/main" id="{83D2121E-ABD8-DAD6-965F-884CC6E64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672"/>
              <a:ext cx="31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7665" name="Rectangle 17">
            <a:extLst>
              <a:ext uri="{FF2B5EF4-FFF2-40B4-BE49-F238E27FC236}">
                <a16:creationId xmlns:a16="http://schemas.microsoft.com/office/drawing/2014/main" id="{B8F492EE-4BE6-2CAD-7BAE-9B6ACF0E2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81E3DB5C-77B8-2578-48A8-60E70B9A9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8.2    Elicitation techniques</a:t>
            </a:r>
          </a:p>
        </p:txBody>
      </p:sp>
      <p:grpSp>
        <p:nvGrpSpPr>
          <p:cNvPr id="16519" name="Group 135">
            <a:extLst>
              <a:ext uri="{FF2B5EF4-FFF2-40B4-BE49-F238E27FC236}">
                <a16:creationId xmlns:a16="http://schemas.microsoft.com/office/drawing/2014/main" id="{349278A6-6624-A6DE-ED57-0EA05C28180B}"/>
              </a:ext>
            </a:extLst>
          </p:cNvPr>
          <p:cNvGrpSpPr>
            <a:grpSpLocks/>
          </p:cNvGrpSpPr>
          <p:nvPr/>
        </p:nvGrpSpPr>
        <p:grpSpPr bwMode="auto">
          <a:xfrm>
            <a:off x="896938" y="585788"/>
            <a:ext cx="4146550" cy="6065837"/>
            <a:chOff x="565" y="369"/>
            <a:chExt cx="2612" cy="3821"/>
          </a:xfrm>
        </p:grpSpPr>
        <p:sp>
          <p:nvSpPr>
            <p:cNvPr id="16389" name="Rectangle 5">
              <a:extLst>
                <a:ext uri="{FF2B5EF4-FFF2-40B4-BE49-F238E27FC236}">
                  <a16:creationId xmlns:a16="http://schemas.microsoft.com/office/drawing/2014/main" id="{879CF206-71E8-9CEA-2455-91EDADB31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1363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0" name="Rectangle 6">
              <a:extLst>
                <a:ext uri="{FF2B5EF4-FFF2-40B4-BE49-F238E27FC236}">
                  <a16:creationId xmlns:a16="http://schemas.microsoft.com/office/drawing/2014/main" id="{0C591C39-384D-BE6A-6067-13CB53CB4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1363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1" name="Rectangle 7">
              <a:extLst>
                <a:ext uri="{FF2B5EF4-FFF2-40B4-BE49-F238E27FC236}">
                  <a16:creationId xmlns:a16="http://schemas.microsoft.com/office/drawing/2014/main" id="{8D0E7829-2F60-163B-F478-5DE5DF697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1363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2" name="Rectangle 8">
              <a:extLst>
                <a:ext uri="{FF2B5EF4-FFF2-40B4-BE49-F238E27FC236}">
                  <a16:creationId xmlns:a16="http://schemas.microsoft.com/office/drawing/2014/main" id="{D8B04E72-0978-7B04-9E91-7B9092A85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363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3" name="Rectangle 9">
              <a:extLst>
                <a:ext uri="{FF2B5EF4-FFF2-40B4-BE49-F238E27FC236}">
                  <a16:creationId xmlns:a16="http://schemas.microsoft.com/office/drawing/2014/main" id="{D8A6396E-38E9-54BB-05C3-B788F0FA4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1363"/>
              <a:ext cx="30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4" name="Rectangle 10">
              <a:extLst>
                <a:ext uri="{FF2B5EF4-FFF2-40B4-BE49-F238E27FC236}">
                  <a16:creationId xmlns:a16="http://schemas.microsoft.com/office/drawing/2014/main" id="{6E6FB859-4C4B-F2A8-15E0-51686387B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1363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5" name="Rectangle 11">
              <a:extLst>
                <a:ext uri="{FF2B5EF4-FFF2-40B4-BE49-F238E27FC236}">
                  <a16:creationId xmlns:a16="http://schemas.microsoft.com/office/drawing/2014/main" id="{49C7574A-3E91-9539-5586-D36E44F37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1511"/>
              <a:ext cx="30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6" name="Rectangle 12">
              <a:extLst>
                <a:ext uri="{FF2B5EF4-FFF2-40B4-BE49-F238E27FC236}">
                  <a16:creationId xmlns:a16="http://schemas.microsoft.com/office/drawing/2014/main" id="{1490EF62-E0C5-DC5A-64BD-1390E288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1511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7" name="Rectangle 13">
              <a:extLst>
                <a:ext uri="{FF2B5EF4-FFF2-40B4-BE49-F238E27FC236}">
                  <a16:creationId xmlns:a16="http://schemas.microsoft.com/office/drawing/2014/main" id="{5E824D72-115C-5F96-FE34-799397BCD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1511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8" name="Rectangle 14">
              <a:extLst>
                <a:ext uri="{FF2B5EF4-FFF2-40B4-BE49-F238E27FC236}">
                  <a16:creationId xmlns:a16="http://schemas.microsoft.com/office/drawing/2014/main" id="{7899C985-1F6F-07C9-C293-830B17374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1511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99" name="Rectangle 15">
              <a:extLst>
                <a:ext uri="{FF2B5EF4-FFF2-40B4-BE49-F238E27FC236}">
                  <a16:creationId xmlns:a16="http://schemas.microsoft.com/office/drawing/2014/main" id="{429C48C3-B600-FF8B-2A3E-E1628D649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1659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0" name="Rectangle 16">
              <a:extLst>
                <a:ext uri="{FF2B5EF4-FFF2-40B4-BE49-F238E27FC236}">
                  <a16:creationId xmlns:a16="http://schemas.microsoft.com/office/drawing/2014/main" id="{D4F654B4-73A8-F076-F120-479CA7626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1659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1" name="Rectangle 17">
              <a:extLst>
                <a:ext uri="{FF2B5EF4-FFF2-40B4-BE49-F238E27FC236}">
                  <a16:creationId xmlns:a16="http://schemas.microsoft.com/office/drawing/2014/main" id="{63EEE6A7-B569-B6E1-ACDF-332B5DB8E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1659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2" name="Rectangle 18">
              <a:extLst>
                <a:ext uri="{FF2B5EF4-FFF2-40B4-BE49-F238E27FC236}">
                  <a16:creationId xmlns:a16="http://schemas.microsoft.com/office/drawing/2014/main" id="{DF68ECCA-BADE-C09C-AE36-0F416B8DB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1659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3" name="Rectangle 19">
              <a:extLst>
                <a:ext uri="{FF2B5EF4-FFF2-40B4-BE49-F238E27FC236}">
                  <a16:creationId xmlns:a16="http://schemas.microsoft.com/office/drawing/2014/main" id="{2C4021BF-02E3-4C99-25A9-383367960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1807"/>
              <a:ext cx="30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4" name="Rectangle 20">
              <a:extLst>
                <a:ext uri="{FF2B5EF4-FFF2-40B4-BE49-F238E27FC236}">
                  <a16:creationId xmlns:a16="http://schemas.microsoft.com/office/drawing/2014/main" id="{708D9F6F-AE77-9B77-932F-95AA64BA2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1807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5" name="Rectangle 21">
              <a:extLst>
                <a:ext uri="{FF2B5EF4-FFF2-40B4-BE49-F238E27FC236}">
                  <a16:creationId xmlns:a16="http://schemas.microsoft.com/office/drawing/2014/main" id="{A4A1B764-2AB0-4F60-12B8-C3751D80B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1807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6" name="Rectangle 22">
              <a:extLst>
                <a:ext uri="{FF2B5EF4-FFF2-40B4-BE49-F238E27FC236}">
                  <a16:creationId xmlns:a16="http://schemas.microsoft.com/office/drawing/2014/main" id="{CF18B1EA-A973-A20C-D2C5-9A1C66A87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1807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7" name="Rectangle 23">
              <a:extLst>
                <a:ext uri="{FF2B5EF4-FFF2-40B4-BE49-F238E27FC236}">
                  <a16:creationId xmlns:a16="http://schemas.microsoft.com/office/drawing/2014/main" id="{7A95FBE1-CA73-4391-D42A-B0A24C6E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1954"/>
              <a:ext cx="152" cy="15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8" name="Rectangle 24">
              <a:extLst>
                <a:ext uri="{FF2B5EF4-FFF2-40B4-BE49-F238E27FC236}">
                  <a16:creationId xmlns:a16="http://schemas.microsoft.com/office/drawing/2014/main" id="{54EBEBB9-7DF1-7577-2C8B-C155C46BC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1954"/>
              <a:ext cx="153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09" name="Rectangle 25">
              <a:extLst>
                <a:ext uri="{FF2B5EF4-FFF2-40B4-BE49-F238E27FC236}">
                  <a16:creationId xmlns:a16="http://schemas.microsoft.com/office/drawing/2014/main" id="{20534295-ED08-E8B9-C2F0-5B1E29922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1954"/>
              <a:ext cx="152" cy="15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0" name="Rectangle 26">
              <a:extLst>
                <a:ext uri="{FF2B5EF4-FFF2-40B4-BE49-F238E27FC236}">
                  <a16:creationId xmlns:a16="http://schemas.microsoft.com/office/drawing/2014/main" id="{64EA508B-0C64-42FE-C03D-1AC5F444B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1954"/>
              <a:ext cx="152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1" name="Rectangle 27">
              <a:extLst>
                <a:ext uri="{FF2B5EF4-FFF2-40B4-BE49-F238E27FC236}">
                  <a16:creationId xmlns:a16="http://schemas.microsoft.com/office/drawing/2014/main" id="{EA46015D-CC2D-539F-C852-A41DFCAA9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2102"/>
              <a:ext cx="30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2" name="Rectangle 28">
              <a:extLst>
                <a:ext uri="{FF2B5EF4-FFF2-40B4-BE49-F238E27FC236}">
                  <a16:creationId xmlns:a16="http://schemas.microsoft.com/office/drawing/2014/main" id="{1C9831D6-E37F-4CCD-B489-757D4DB9A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2102"/>
              <a:ext cx="304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3" name="Rectangle 29">
              <a:extLst>
                <a:ext uri="{FF2B5EF4-FFF2-40B4-BE49-F238E27FC236}">
                  <a16:creationId xmlns:a16="http://schemas.microsoft.com/office/drawing/2014/main" id="{0FFFD6F2-349B-3A30-2B6D-0BC27E027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2250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4" name="Rectangle 30">
              <a:extLst>
                <a:ext uri="{FF2B5EF4-FFF2-40B4-BE49-F238E27FC236}">
                  <a16:creationId xmlns:a16="http://schemas.microsoft.com/office/drawing/2014/main" id="{EDDA3D80-ABDF-8D8B-E1E3-DBF275AFD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2250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5" name="Rectangle 31">
              <a:extLst>
                <a:ext uri="{FF2B5EF4-FFF2-40B4-BE49-F238E27FC236}">
                  <a16:creationId xmlns:a16="http://schemas.microsoft.com/office/drawing/2014/main" id="{BDC5ABB1-020C-95B3-67E2-F6A20BB14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2398"/>
              <a:ext cx="455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6" name="Rectangle 32">
              <a:extLst>
                <a:ext uri="{FF2B5EF4-FFF2-40B4-BE49-F238E27FC236}">
                  <a16:creationId xmlns:a16="http://schemas.microsoft.com/office/drawing/2014/main" id="{8805BF77-1FC2-BA11-E0E7-4F2369752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2398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7" name="Rectangle 33">
              <a:extLst>
                <a:ext uri="{FF2B5EF4-FFF2-40B4-BE49-F238E27FC236}">
                  <a16:creationId xmlns:a16="http://schemas.microsoft.com/office/drawing/2014/main" id="{CE22ACC5-E6C5-9EB1-983B-2CDC74F0E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398"/>
              <a:ext cx="30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8" name="Rectangle 34">
              <a:extLst>
                <a:ext uri="{FF2B5EF4-FFF2-40B4-BE49-F238E27FC236}">
                  <a16:creationId xmlns:a16="http://schemas.microsoft.com/office/drawing/2014/main" id="{C58AA696-433E-C5D4-E1B7-F796E24BD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2398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9" name="Rectangle 35">
              <a:extLst>
                <a:ext uri="{FF2B5EF4-FFF2-40B4-BE49-F238E27FC236}">
                  <a16:creationId xmlns:a16="http://schemas.microsoft.com/office/drawing/2014/main" id="{A7C1D99E-834E-5C62-1DF8-37F8C65FF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2545"/>
              <a:ext cx="454" cy="15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0" name="Rectangle 36">
              <a:extLst>
                <a:ext uri="{FF2B5EF4-FFF2-40B4-BE49-F238E27FC236}">
                  <a16:creationId xmlns:a16="http://schemas.microsoft.com/office/drawing/2014/main" id="{21D444EE-4980-4C46-1DC3-F9B62BC0B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2545"/>
              <a:ext cx="1058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1" name="Rectangle 37">
              <a:extLst>
                <a:ext uri="{FF2B5EF4-FFF2-40B4-BE49-F238E27FC236}">
                  <a16:creationId xmlns:a16="http://schemas.microsoft.com/office/drawing/2014/main" id="{A1169CAF-E451-80AB-8E4B-6563E77E8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2693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2" name="Rectangle 38">
              <a:extLst>
                <a:ext uri="{FF2B5EF4-FFF2-40B4-BE49-F238E27FC236}">
                  <a16:creationId xmlns:a16="http://schemas.microsoft.com/office/drawing/2014/main" id="{AA9A8955-48A9-21A4-0757-1FF38E3E0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2693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3" name="Rectangle 39">
              <a:extLst>
                <a:ext uri="{FF2B5EF4-FFF2-40B4-BE49-F238E27FC236}">
                  <a16:creationId xmlns:a16="http://schemas.microsoft.com/office/drawing/2014/main" id="{6938C292-7C87-B9F8-6115-E97C073D9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2693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4" name="Rectangle 40">
              <a:extLst>
                <a:ext uri="{FF2B5EF4-FFF2-40B4-BE49-F238E27FC236}">
                  <a16:creationId xmlns:a16="http://schemas.microsoft.com/office/drawing/2014/main" id="{2150092B-2937-8095-102F-7EA9244CB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693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5" name="Rectangle 41">
              <a:extLst>
                <a:ext uri="{FF2B5EF4-FFF2-40B4-BE49-F238E27FC236}">
                  <a16:creationId xmlns:a16="http://schemas.microsoft.com/office/drawing/2014/main" id="{6CA01820-019D-FAFE-038D-1D3AD5A73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2693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6" name="Rectangle 42">
              <a:extLst>
                <a:ext uri="{FF2B5EF4-FFF2-40B4-BE49-F238E27FC236}">
                  <a16:creationId xmlns:a16="http://schemas.microsoft.com/office/drawing/2014/main" id="{BE2E54D9-4B1C-3CAE-7E03-FAD2AB256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693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7" name="Rectangle 43">
              <a:extLst>
                <a:ext uri="{FF2B5EF4-FFF2-40B4-BE49-F238E27FC236}">
                  <a16:creationId xmlns:a16="http://schemas.microsoft.com/office/drawing/2014/main" id="{6D69E5E2-612B-99CB-4A6F-B43A17592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2693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8" name="Rectangle 44">
              <a:extLst>
                <a:ext uri="{FF2B5EF4-FFF2-40B4-BE49-F238E27FC236}">
                  <a16:creationId xmlns:a16="http://schemas.microsoft.com/office/drawing/2014/main" id="{D1554960-0CE3-C583-AAE0-8FAF48A55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2841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29" name="Rectangle 45">
              <a:extLst>
                <a:ext uri="{FF2B5EF4-FFF2-40B4-BE49-F238E27FC236}">
                  <a16:creationId xmlns:a16="http://schemas.microsoft.com/office/drawing/2014/main" id="{C97E13A2-DD60-77BB-9729-39ED26808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2841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0" name="Rectangle 46">
              <a:extLst>
                <a:ext uri="{FF2B5EF4-FFF2-40B4-BE49-F238E27FC236}">
                  <a16:creationId xmlns:a16="http://schemas.microsoft.com/office/drawing/2014/main" id="{D9B6D0C0-F9BF-AA74-5B25-178D5ADD8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841"/>
              <a:ext cx="30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1" name="Rectangle 47">
              <a:extLst>
                <a:ext uri="{FF2B5EF4-FFF2-40B4-BE49-F238E27FC236}">
                  <a16:creationId xmlns:a16="http://schemas.microsoft.com/office/drawing/2014/main" id="{6788E79A-6C12-11B9-7BF3-5A467FEBA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2841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2" name="Rectangle 48">
              <a:extLst>
                <a:ext uri="{FF2B5EF4-FFF2-40B4-BE49-F238E27FC236}">
                  <a16:creationId xmlns:a16="http://schemas.microsoft.com/office/drawing/2014/main" id="{61BB985F-1C12-9392-4248-50D64B607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2841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3" name="Rectangle 49">
              <a:extLst>
                <a:ext uri="{FF2B5EF4-FFF2-40B4-BE49-F238E27FC236}">
                  <a16:creationId xmlns:a16="http://schemas.microsoft.com/office/drawing/2014/main" id="{90C716D7-2D1E-D38F-C424-EA803A3D3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2989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4" name="Rectangle 50">
              <a:extLst>
                <a:ext uri="{FF2B5EF4-FFF2-40B4-BE49-F238E27FC236}">
                  <a16:creationId xmlns:a16="http://schemas.microsoft.com/office/drawing/2014/main" id="{A7E49937-1946-4AF4-8870-4912FA40B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2989"/>
              <a:ext cx="454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5" name="Rectangle 51">
              <a:extLst>
                <a:ext uri="{FF2B5EF4-FFF2-40B4-BE49-F238E27FC236}">
                  <a16:creationId xmlns:a16="http://schemas.microsoft.com/office/drawing/2014/main" id="{012C675F-242B-50F5-7C5E-0A57E6CDC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2989"/>
              <a:ext cx="454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6" name="Rectangle 52">
              <a:extLst>
                <a:ext uri="{FF2B5EF4-FFF2-40B4-BE49-F238E27FC236}">
                  <a16:creationId xmlns:a16="http://schemas.microsoft.com/office/drawing/2014/main" id="{79D34C3A-A1A5-94A3-A043-B4B3326B5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137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7" name="Rectangle 53">
              <a:extLst>
                <a:ext uri="{FF2B5EF4-FFF2-40B4-BE49-F238E27FC236}">
                  <a16:creationId xmlns:a16="http://schemas.microsoft.com/office/drawing/2014/main" id="{B6AD7EBD-31D4-39F8-FEE0-4B309D6A5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137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8" name="Rectangle 54">
              <a:extLst>
                <a:ext uri="{FF2B5EF4-FFF2-40B4-BE49-F238E27FC236}">
                  <a16:creationId xmlns:a16="http://schemas.microsoft.com/office/drawing/2014/main" id="{11859400-8463-2166-0365-03E4E514B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3137"/>
              <a:ext cx="454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39" name="Rectangle 55">
              <a:extLst>
                <a:ext uri="{FF2B5EF4-FFF2-40B4-BE49-F238E27FC236}">
                  <a16:creationId xmlns:a16="http://schemas.microsoft.com/office/drawing/2014/main" id="{2B1AD47B-8D44-044F-AD2C-7AFFB850F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137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0" name="Rectangle 56">
              <a:extLst>
                <a:ext uri="{FF2B5EF4-FFF2-40B4-BE49-F238E27FC236}">
                  <a16:creationId xmlns:a16="http://schemas.microsoft.com/office/drawing/2014/main" id="{DA25B3AC-FDF5-B592-FA7D-70529E80E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284"/>
              <a:ext cx="304" cy="15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1" name="Rectangle 57">
              <a:extLst>
                <a:ext uri="{FF2B5EF4-FFF2-40B4-BE49-F238E27FC236}">
                  <a16:creationId xmlns:a16="http://schemas.microsoft.com/office/drawing/2014/main" id="{3807A474-A4A3-7AE7-25E7-2100CEF73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3284"/>
              <a:ext cx="153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2" name="Rectangle 58">
              <a:extLst>
                <a:ext uri="{FF2B5EF4-FFF2-40B4-BE49-F238E27FC236}">
                  <a16:creationId xmlns:a16="http://schemas.microsoft.com/office/drawing/2014/main" id="{D59C038C-EB5C-8915-C461-D77418AA9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3284"/>
              <a:ext cx="153" cy="15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3" name="Rectangle 59">
              <a:extLst>
                <a:ext uri="{FF2B5EF4-FFF2-40B4-BE49-F238E27FC236}">
                  <a16:creationId xmlns:a16="http://schemas.microsoft.com/office/drawing/2014/main" id="{1D66CF17-5663-F6C7-630E-0A1B007B8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3284"/>
              <a:ext cx="152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4" name="Rectangle 60">
              <a:extLst>
                <a:ext uri="{FF2B5EF4-FFF2-40B4-BE49-F238E27FC236}">
                  <a16:creationId xmlns:a16="http://schemas.microsoft.com/office/drawing/2014/main" id="{E5E8ACC7-18CB-5037-61E0-9D018E1DE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284"/>
              <a:ext cx="152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5" name="Rectangle 61">
              <a:extLst>
                <a:ext uri="{FF2B5EF4-FFF2-40B4-BE49-F238E27FC236}">
                  <a16:creationId xmlns:a16="http://schemas.microsoft.com/office/drawing/2014/main" id="{AC2B26B7-676F-F722-84D6-BE0FEC6BF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432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6" name="Rectangle 62">
              <a:extLst>
                <a:ext uri="{FF2B5EF4-FFF2-40B4-BE49-F238E27FC236}">
                  <a16:creationId xmlns:a16="http://schemas.microsoft.com/office/drawing/2014/main" id="{D29DDF74-3FEC-F244-A767-800CC8255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432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7" name="Rectangle 63">
              <a:extLst>
                <a:ext uri="{FF2B5EF4-FFF2-40B4-BE49-F238E27FC236}">
                  <a16:creationId xmlns:a16="http://schemas.microsoft.com/office/drawing/2014/main" id="{4B606833-BB48-A1CA-D415-5DD51C9BA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3432"/>
              <a:ext cx="454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8" name="Rectangle 64">
              <a:extLst>
                <a:ext uri="{FF2B5EF4-FFF2-40B4-BE49-F238E27FC236}">
                  <a16:creationId xmlns:a16="http://schemas.microsoft.com/office/drawing/2014/main" id="{C7B76BD7-9913-AD56-1171-7217EBF8B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3432"/>
              <a:ext cx="30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49" name="Rectangle 65">
              <a:extLst>
                <a:ext uri="{FF2B5EF4-FFF2-40B4-BE49-F238E27FC236}">
                  <a16:creationId xmlns:a16="http://schemas.microsoft.com/office/drawing/2014/main" id="{007780E2-3C38-A158-BC69-F5D8CA5A4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432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0" name="Rectangle 66">
              <a:extLst>
                <a:ext uri="{FF2B5EF4-FFF2-40B4-BE49-F238E27FC236}">
                  <a16:creationId xmlns:a16="http://schemas.microsoft.com/office/drawing/2014/main" id="{0B68900A-D1BE-9436-67CD-5E212EB05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3432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1" name="Rectangle 67">
              <a:extLst>
                <a:ext uri="{FF2B5EF4-FFF2-40B4-BE49-F238E27FC236}">
                  <a16:creationId xmlns:a16="http://schemas.microsoft.com/office/drawing/2014/main" id="{9BD9787E-F261-69CC-C6AC-39D56BA88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580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2" name="Rectangle 68">
              <a:extLst>
                <a:ext uri="{FF2B5EF4-FFF2-40B4-BE49-F238E27FC236}">
                  <a16:creationId xmlns:a16="http://schemas.microsoft.com/office/drawing/2014/main" id="{42C427B6-2B18-5AD8-78F7-19767607F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3580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3" name="Rectangle 69">
              <a:extLst>
                <a:ext uri="{FF2B5EF4-FFF2-40B4-BE49-F238E27FC236}">
                  <a16:creationId xmlns:a16="http://schemas.microsoft.com/office/drawing/2014/main" id="{989C8CCF-E49C-A26C-6326-C8F6D4C15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3580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4" name="Rectangle 70">
              <a:extLst>
                <a:ext uri="{FF2B5EF4-FFF2-40B4-BE49-F238E27FC236}">
                  <a16:creationId xmlns:a16="http://schemas.microsoft.com/office/drawing/2014/main" id="{5D7ECF72-163C-DB20-2332-EA8AF437F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580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5" name="Rectangle 71">
              <a:extLst>
                <a:ext uri="{FF2B5EF4-FFF2-40B4-BE49-F238E27FC236}">
                  <a16:creationId xmlns:a16="http://schemas.microsoft.com/office/drawing/2014/main" id="{0471B285-4FF6-0558-FB00-2BCA3B9FC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728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6" name="Rectangle 72">
              <a:extLst>
                <a:ext uri="{FF2B5EF4-FFF2-40B4-BE49-F238E27FC236}">
                  <a16:creationId xmlns:a16="http://schemas.microsoft.com/office/drawing/2014/main" id="{A25A1526-49CC-C03E-7FFC-6C2644699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728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7" name="Rectangle 73">
              <a:extLst>
                <a:ext uri="{FF2B5EF4-FFF2-40B4-BE49-F238E27FC236}">
                  <a16:creationId xmlns:a16="http://schemas.microsoft.com/office/drawing/2014/main" id="{C3F2C10A-8DFB-FD41-2751-01F68105E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3728"/>
              <a:ext cx="304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8" name="Rectangle 74">
              <a:extLst>
                <a:ext uri="{FF2B5EF4-FFF2-40B4-BE49-F238E27FC236}">
                  <a16:creationId xmlns:a16="http://schemas.microsoft.com/office/drawing/2014/main" id="{3B839017-C03F-0E86-CD0F-0BFAC7900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3728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59" name="Rectangle 75">
              <a:extLst>
                <a:ext uri="{FF2B5EF4-FFF2-40B4-BE49-F238E27FC236}">
                  <a16:creationId xmlns:a16="http://schemas.microsoft.com/office/drawing/2014/main" id="{38464186-F600-6316-2763-1F5E1FF23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728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0" name="Rectangle 76">
              <a:extLst>
                <a:ext uri="{FF2B5EF4-FFF2-40B4-BE49-F238E27FC236}">
                  <a16:creationId xmlns:a16="http://schemas.microsoft.com/office/drawing/2014/main" id="{6BBD4945-028A-27CB-A4D5-275A47CF8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3728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1" name="Rectangle 77">
              <a:extLst>
                <a:ext uri="{FF2B5EF4-FFF2-40B4-BE49-F238E27FC236}">
                  <a16:creationId xmlns:a16="http://schemas.microsoft.com/office/drawing/2014/main" id="{9AB4DA7E-5CE8-D5B6-1CF5-3310756A4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876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2" name="Rectangle 78">
              <a:extLst>
                <a:ext uri="{FF2B5EF4-FFF2-40B4-BE49-F238E27FC236}">
                  <a16:creationId xmlns:a16="http://schemas.microsoft.com/office/drawing/2014/main" id="{D6733666-DCB6-6983-39E4-F40C4FA45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876"/>
              <a:ext cx="153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3" name="Rectangle 79">
              <a:extLst>
                <a:ext uri="{FF2B5EF4-FFF2-40B4-BE49-F238E27FC236}">
                  <a16:creationId xmlns:a16="http://schemas.microsoft.com/office/drawing/2014/main" id="{D20DC629-8EDB-BA9C-D453-DAF5561E1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3876"/>
              <a:ext cx="15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4" name="Rectangle 80">
              <a:extLst>
                <a:ext uri="{FF2B5EF4-FFF2-40B4-BE49-F238E27FC236}">
                  <a16:creationId xmlns:a16="http://schemas.microsoft.com/office/drawing/2014/main" id="{91373556-DA6B-A0A4-D804-290CDF7F1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3876"/>
              <a:ext cx="153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5" name="Rectangle 81">
              <a:extLst>
                <a:ext uri="{FF2B5EF4-FFF2-40B4-BE49-F238E27FC236}">
                  <a16:creationId xmlns:a16="http://schemas.microsoft.com/office/drawing/2014/main" id="{DC7356CD-AA09-33A6-0D5B-8B4F3D2D4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3876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6" name="Rectangle 82">
              <a:extLst>
                <a:ext uri="{FF2B5EF4-FFF2-40B4-BE49-F238E27FC236}">
                  <a16:creationId xmlns:a16="http://schemas.microsoft.com/office/drawing/2014/main" id="{7D8BDA85-D1F7-CB27-0684-D0D4A1A51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3876"/>
              <a:ext cx="152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7" name="Rectangle 83">
              <a:extLst>
                <a:ext uri="{FF2B5EF4-FFF2-40B4-BE49-F238E27FC236}">
                  <a16:creationId xmlns:a16="http://schemas.microsoft.com/office/drawing/2014/main" id="{C7D6BE5D-31EF-90C7-3CE6-0A3F8F77F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876"/>
              <a:ext cx="152" cy="149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8" name="Rectangle 84">
              <a:extLst>
                <a:ext uri="{FF2B5EF4-FFF2-40B4-BE49-F238E27FC236}">
                  <a16:creationId xmlns:a16="http://schemas.microsoft.com/office/drawing/2014/main" id="{8B767F22-D06A-A642-9EFD-E49FACDBC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876"/>
              <a:ext cx="303" cy="1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69" name="Rectangle 85">
              <a:extLst>
                <a:ext uri="{FF2B5EF4-FFF2-40B4-BE49-F238E27FC236}">
                  <a16:creationId xmlns:a16="http://schemas.microsoft.com/office/drawing/2014/main" id="{A630EF30-3B10-D9A7-C254-6CEA76400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3876"/>
              <a:ext cx="152" cy="14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0" name="Rectangle 86">
              <a:extLst>
                <a:ext uri="{FF2B5EF4-FFF2-40B4-BE49-F238E27FC236}">
                  <a16:creationId xmlns:a16="http://schemas.microsoft.com/office/drawing/2014/main" id="{4EDEECF3-DE07-80E7-C36F-519B96A1C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4023"/>
              <a:ext cx="153" cy="15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1" name="Rectangle 87">
              <a:extLst>
                <a:ext uri="{FF2B5EF4-FFF2-40B4-BE49-F238E27FC236}">
                  <a16:creationId xmlns:a16="http://schemas.microsoft.com/office/drawing/2014/main" id="{883614CD-5F7A-F0A1-8F57-BA82C491C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4023"/>
              <a:ext cx="153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2" name="Rectangle 88">
              <a:extLst>
                <a:ext uri="{FF2B5EF4-FFF2-40B4-BE49-F238E27FC236}">
                  <a16:creationId xmlns:a16="http://schemas.microsoft.com/office/drawing/2014/main" id="{E8E50E5D-CB13-A965-2A92-A0F09FE90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" y="4023"/>
              <a:ext cx="153" cy="15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3" name="Rectangle 89">
              <a:extLst>
                <a:ext uri="{FF2B5EF4-FFF2-40B4-BE49-F238E27FC236}">
                  <a16:creationId xmlns:a16="http://schemas.microsoft.com/office/drawing/2014/main" id="{5BDDC0F2-AA35-078B-1FED-779CAC860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4023"/>
              <a:ext cx="152" cy="15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4" name="Rectangle 90">
              <a:extLst>
                <a:ext uri="{FF2B5EF4-FFF2-40B4-BE49-F238E27FC236}">
                  <a16:creationId xmlns:a16="http://schemas.microsoft.com/office/drawing/2014/main" id="{338F4FD7-0600-7ED6-8EC9-B53CBFCF1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4023"/>
              <a:ext cx="303" cy="15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75" name="Rectangle 91">
              <a:extLst>
                <a:ext uri="{FF2B5EF4-FFF2-40B4-BE49-F238E27FC236}">
                  <a16:creationId xmlns:a16="http://schemas.microsoft.com/office/drawing/2014/main" id="{6F347DD4-F796-8FFB-A33B-28EF1DC08E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80" y="962"/>
              <a:ext cx="62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Present work</a:t>
              </a:r>
              <a:endParaRPr lang="en-GB" altLang="en-US" noProof="1"/>
            </a:p>
          </p:txBody>
        </p:sp>
        <p:sp>
          <p:nvSpPr>
            <p:cNvPr id="16476" name="Rectangle 92">
              <a:extLst>
                <a:ext uri="{FF2B5EF4-FFF2-40B4-BE49-F238E27FC236}">
                  <a16:creationId xmlns:a16="http://schemas.microsoft.com/office/drawing/2014/main" id="{68DE7D1C-6337-9396-3F11-BEEFF4B036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331" y="862"/>
              <a:ext cx="82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Present problems</a:t>
              </a:r>
              <a:endParaRPr lang="en-GB" altLang="en-US" noProof="1"/>
            </a:p>
          </p:txBody>
        </p:sp>
        <p:sp>
          <p:nvSpPr>
            <p:cNvPr id="16477" name="Rectangle 93">
              <a:extLst>
                <a:ext uri="{FF2B5EF4-FFF2-40B4-BE49-F238E27FC236}">
                  <a16:creationId xmlns:a16="http://schemas.microsoft.com/office/drawing/2014/main" id="{3E726A26-F757-2C0C-8DE9-2E9C7AFE78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452" y="832"/>
              <a:ext cx="88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Goals &amp; key issues</a:t>
              </a:r>
              <a:endParaRPr lang="en-GB" altLang="en-US" noProof="1"/>
            </a:p>
          </p:txBody>
        </p:sp>
        <p:sp>
          <p:nvSpPr>
            <p:cNvPr id="16478" name="Rectangle 94">
              <a:extLst>
                <a:ext uri="{FF2B5EF4-FFF2-40B4-BE49-F238E27FC236}">
                  <a16:creationId xmlns:a16="http://schemas.microsoft.com/office/drawing/2014/main" id="{EE7BDA7A-81C0-5757-62E3-67580AB5EC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576" y="806"/>
              <a:ext cx="93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Future system ideas</a:t>
              </a:r>
              <a:endParaRPr lang="en-GB" altLang="en-US" noProof="1"/>
            </a:p>
          </p:txBody>
        </p:sp>
        <p:sp>
          <p:nvSpPr>
            <p:cNvPr id="16479" name="Rectangle 95">
              <a:extLst>
                <a:ext uri="{FF2B5EF4-FFF2-40B4-BE49-F238E27FC236}">
                  <a16:creationId xmlns:a16="http://schemas.microsoft.com/office/drawing/2014/main" id="{05643B09-015A-ABAA-7032-8423081E70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03" y="782"/>
              <a:ext cx="98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Realistic possibilities</a:t>
              </a:r>
              <a:endParaRPr lang="en-GB" altLang="en-US" noProof="1"/>
            </a:p>
          </p:txBody>
        </p:sp>
        <p:sp>
          <p:nvSpPr>
            <p:cNvPr id="16480" name="Rectangle 96">
              <a:extLst>
                <a:ext uri="{FF2B5EF4-FFF2-40B4-BE49-F238E27FC236}">
                  <a16:creationId xmlns:a16="http://schemas.microsoft.com/office/drawing/2014/main" id="{34535272-7414-4A28-A3BE-629547C85A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38" y="866"/>
              <a:ext cx="81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Consequences &amp; </a:t>
              </a:r>
              <a:endParaRPr lang="en-GB" altLang="en-US" noProof="1"/>
            </a:p>
          </p:txBody>
        </p:sp>
        <p:sp>
          <p:nvSpPr>
            <p:cNvPr id="16481" name="Rectangle 97">
              <a:extLst>
                <a:ext uri="{FF2B5EF4-FFF2-40B4-BE49-F238E27FC236}">
                  <a16:creationId xmlns:a16="http://schemas.microsoft.com/office/drawing/2014/main" id="{27279A1D-8664-9105-C00F-4CD7374353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192" y="969"/>
              <a:ext cx="60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Commitment</a:t>
              </a:r>
              <a:endParaRPr lang="en-GB" altLang="en-US" noProof="1"/>
            </a:p>
          </p:txBody>
        </p:sp>
        <p:sp>
          <p:nvSpPr>
            <p:cNvPr id="16482" name="Rectangle 98">
              <a:extLst>
                <a:ext uri="{FF2B5EF4-FFF2-40B4-BE49-F238E27FC236}">
                  <a16:creationId xmlns:a16="http://schemas.microsoft.com/office/drawing/2014/main" id="{2F3A3270-42E2-E02E-76E3-8A25EEEFF4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218" y="844"/>
              <a:ext cx="8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Conflict resolution</a:t>
              </a:r>
              <a:endParaRPr lang="en-GB" altLang="en-US" noProof="1"/>
            </a:p>
          </p:txBody>
        </p:sp>
        <p:sp>
          <p:nvSpPr>
            <p:cNvPr id="16483" name="Rectangle 99">
              <a:extLst>
                <a:ext uri="{FF2B5EF4-FFF2-40B4-BE49-F238E27FC236}">
                  <a16:creationId xmlns:a16="http://schemas.microsoft.com/office/drawing/2014/main" id="{ED719417-DBAD-E557-FF0C-3331148D27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469" y="944"/>
              <a:ext cx="65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Requirements</a:t>
              </a:r>
              <a:endParaRPr lang="en-GB" altLang="en-US" noProof="1"/>
            </a:p>
          </p:txBody>
        </p:sp>
        <p:sp>
          <p:nvSpPr>
            <p:cNvPr id="16484" name="Rectangle 100">
              <a:extLst>
                <a:ext uri="{FF2B5EF4-FFF2-40B4-BE49-F238E27FC236}">
                  <a16:creationId xmlns:a16="http://schemas.microsoft.com/office/drawing/2014/main" id="{2CFEC19B-C911-E54A-846F-8DE25EAEC7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27" y="1051"/>
              <a:ext cx="44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Priorities</a:t>
              </a:r>
              <a:endParaRPr lang="en-GB" altLang="en-US" noProof="1"/>
            </a:p>
          </p:txBody>
        </p:sp>
        <p:sp>
          <p:nvSpPr>
            <p:cNvPr id="16485" name="Rectangle 101">
              <a:extLst>
                <a:ext uri="{FF2B5EF4-FFF2-40B4-BE49-F238E27FC236}">
                  <a16:creationId xmlns:a16="http://schemas.microsoft.com/office/drawing/2014/main" id="{8B04EEAA-FC9F-10B3-37D4-03ED770DAD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64" y="937"/>
              <a:ext cx="67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Completeness</a:t>
              </a:r>
              <a:endParaRPr lang="en-GB" altLang="en-US" noProof="1"/>
            </a:p>
          </p:txBody>
        </p:sp>
        <p:sp>
          <p:nvSpPr>
            <p:cNvPr id="16486" name="Rectangle 102">
              <a:extLst>
                <a:ext uri="{FF2B5EF4-FFF2-40B4-BE49-F238E27FC236}">
                  <a16:creationId xmlns:a16="http://schemas.microsoft.com/office/drawing/2014/main" id="{C412DFDE-462D-69C0-549F-FE9865526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1380"/>
              <a:ext cx="95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Stakeholder analysis</a:t>
              </a:r>
              <a:endParaRPr lang="en-GB" altLang="en-US" noProof="1"/>
            </a:p>
          </p:txBody>
        </p:sp>
        <p:sp>
          <p:nvSpPr>
            <p:cNvPr id="16487" name="Rectangle 103">
              <a:extLst>
                <a:ext uri="{FF2B5EF4-FFF2-40B4-BE49-F238E27FC236}">
                  <a16:creationId xmlns:a16="http://schemas.microsoft.com/office/drawing/2014/main" id="{1D660F4F-09FE-365F-280B-3AFED3D41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1528"/>
              <a:ext cx="80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(Group) interview</a:t>
              </a:r>
              <a:endParaRPr lang="en-GB" altLang="en-US" noProof="1"/>
            </a:p>
          </p:txBody>
        </p:sp>
        <p:sp>
          <p:nvSpPr>
            <p:cNvPr id="16488" name="Rectangle 104">
              <a:extLst>
                <a:ext uri="{FF2B5EF4-FFF2-40B4-BE49-F238E27FC236}">
                  <a16:creationId xmlns:a16="http://schemas.microsoft.com/office/drawing/2014/main" id="{AD1E1767-58C4-468A-2831-82D5FDCBF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1676"/>
              <a:ext cx="5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Observation</a:t>
              </a:r>
              <a:endParaRPr lang="en-GB" altLang="en-US" noProof="1"/>
            </a:p>
          </p:txBody>
        </p:sp>
        <p:sp>
          <p:nvSpPr>
            <p:cNvPr id="16489" name="Rectangle 105">
              <a:extLst>
                <a:ext uri="{FF2B5EF4-FFF2-40B4-BE49-F238E27FC236}">
                  <a16:creationId xmlns:a16="http://schemas.microsoft.com/office/drawing/2014/main" id="{515FEC90-FA30-DA31-11A1-3E5B4019D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1824"/>
              <a:ext cx="52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Task demo</a:t>
              </a:r>
              <a:endParaRPr lang="en-GB" altLang="en-US" noProof="1"/>
            </a:p>
          </p:txBody>
        </p:sp>
        <p:sp>
          <p:nvSpPr>
            <p:cNvPr id="16490" name="Rectangle 106">
              <a:extLst>
                <a:ext uri="{FF2B5EF4-FFF2-40B4-BE49-F238E27FC236}">
                  <a16:creationId xmlns:a16="http://schemas.microsoft.com/office/drawing/2014/main" id="{AAFD6A7D-0864-1C00-C8B7-8C50EB33F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1972"/>
              <a:ext cx="84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Document studies</a:t>
              </a:r>
              <a:endParaRPr lang="en-GB" altLang="en-US" noProof="1"/>
            </a:p>
          </p:txBody>
        </p:sp>
        <p:sp>
          <p:nvSpPr>
            <p:cNvPr id="16491" name="Rectangle 107">
              <a:extLst>
                <a:ext uri="{FF2B5EF4-FFF2-40B4-BE49-F238E27FC236}">
                  <a16:creationId xmlns:a16="http://schemas.microsoft.com/office/drawing/2014/main" id="{935417EA-4367-07E2-5602-A60BB901B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114"/>
              <a:ext cx="71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Questionnaires</a:t>
              </a:r>
              <a:endParaRPr lang="en-GB" altLang="en-US" noProof="1"/>
            </a:p>
          </p:txBody>
        </p:sp>
        <p:sp>
          <p:nvSpPr>
            <p:cNvPr id="16492" name="Rectangle 108">
              <a:extLst>
                <a:ext uri="{FF2B5EF4-FFF2-40B4-BE49-F238E27FC236}">
                  <a16:creationId xmlns:a16="http://schemas.microsoft.com/office/drawing/2014/main" id="{953258A3-0C70-3356-2C0D-871C5E8CE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267"/>
              <a:ext cx="53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Brainstorm</a:t>
              </a:r>
              <a:endParaRPr lang="en-GB" altLang="en-US" noProof="1"/>
            </a:p>
          </p:txBody>
        </p:sp>
        <p:sp>
          <p:nvSpPr>
            <p:cNvPr id="16493" name="Rectangle 109">
              <a:extLst>
                <a:ext uri="{FF2B5EF4-FFF2-40B4-BE49-F238E27FC236}">
                  <a16:creationId xmlns:a16="http://schemas.microsoft.com/office/drawing/2014/main" id="{1B87A4ED-AC4C-A868-3A6B-E6354B6D2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415"/>
              <a:ext cx="65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Focus groups</a:t>
              </a:r>
              <a:endParaRPr lang="en-GB" altLang="en-US" noProof="1"/>
            </a:p>
          </p:txBody>
        </p:sp>
        <p:sp>
          <p:nvSpPr>
            <p:cNvPr id="16494" name="Rectangle 110">
              <a:extLst>
                <a:ext uri="{FF2B5EF4-FFF2-40B4-BE49-F238E27FC236}">
                  <a16:creationId xmlns:a16="http://schemas.microsoft.com/office/drawing/2014/main" id="{43E3A2E3-D79C-40E4-BE43-C99C42401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563"/>
              <a:ext cx="8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Domain workshops</a:t>
              </a:r>
              <a:endParaRPr lang="en-GB" altLang="en-US" noProof="1"/>
            </a:p>
          </p:txBody>
        </p:sp>
        <p:sp>
          <p:nvSpPr>
            <p:cNvPr id="16495" name="Rectangle 111">
              <a:extLst>
                <a:ext uri="{FF2B5EF4-FFF2-40B4-BE49-F238E27FC236}">
                  <a16:creationId xmlns:a16="http://schemas.microsoft.com/office/drawing/2014/main" id="{6363058E-4793-4423-ABBF-586903715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705"/>
              <a:ext cx="85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Design workshops</a:t>
              </a:r>
              <a:endParaRPr lang="en-GB" altLang="en-US" noProof="1"/>
            </a:p>
          </p:txBody>
        </p:sp>
        <p:sp>
          <p:nvSpPr>
            <p:cNvPr id="16496" name="Rectangle 112">
              <a:extLst>
                <a:ext uri="{FF2B5EF4-FFF2-40B4-BE49-F238E27FC236}">
                  <a16:creationId xmlns:a16="http://schemas.microsoft.com/office/drawing/2014/main" id="{035AE730-64C2-E475-9385-4806C791F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2858"/>
              <a:ext cx="55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Prototyping</a:t>
              </a:r>
              <a:endParaRPr lang="en-GB" altLang="en-US" noProof="1"/>
            </a:p>
          </p:txBody>
        </p:sp>
        <p:sp>
          <p:nvSpPr>
            <p:cNvPr id="16497" name="Rectangle 113">
              <a:extLst>
                <a:ext uri="{FF2B5EF4-FFF2-40B4-BE49-F238E27FC236}">
                  <a16:creationId xmlns:a16="http://schemas.microsoft.com/office/drawing/2014/main" id="{37C2B5B1-C9AE-5A15-BA9D-CE1C3E164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000"/>
              <a:ext cx="81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Pilot experiments</a:t>
              </a:r>
              <a:endParaRPr lang="en-GB" altLang="en-US" noProof="1"/>
            </a:p>
          </p:txBody>
        </p:sp>
        <p:sp>
          <p:nvSpPr>
            <p:cNvPr id="16498" name="Rectangle 114">
              <a:extLst>
                <a:ext uri="{FF2B5EF4-FFF2-40B4-BE49-F238E27FC236}">
                  <a16:creationId xmlns:a16="http://schemas.microsoft.com/office/drawing/2014/main" id="{FE4A75EB-4FE3-C70F-425D-23652839E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154"/>
              <a:ext cx="8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Similar companies</a:t>
              </a:r>
              <a:endParaRPr lang="en-GB" altLang="en-US" noProof="1"/>
            </a:p>
          </p:txBody>
        </p:sp>
        <p:sp>
          <p:nvSpPr>
            <p:cNvPr id="16499" name="Rectangle 115">
              <a:extLst>
                <a:ext uri="{FF2B5EF4-FFF2-40B4-BE49-F238E27FC236}">
                  <a16:creationId xmlns:a16="http://schemas.microsoft.com/office/drawing/2014/main" id="{FD7FF10B-7E19-FCBB-335C-F8E5650D6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296"/>
              <a:ext cx="64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Ask suppliers</a:t>
              </a:r>
              <a:endParaRPr lang="en-GB" altLang="en-US" noProof="1"/>
            </a:p>
          </p:txBody>
        </p:sp>
        <p:sp>
          <p:nvSpPr>
            <p:cNvPr id="16500" name="Rectangle 116">
              <a:extLst>
                <a:ext uri="{FF2B5EF4-FFF2-40B4-BE49-F238E27FC236}">
                  <a16:creationId xmlns:a16="http://schemas.microsoft.com/office/drawing/2014/main" id="{71025A5C-ADCC-ED57-A755-BE1EE8860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449"/>
              <a:ext cx="50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Negotiation</a:t>
              </a:r>
              <a:endParaRPr lang="en-GB" altLang="en-US" noProof="1"/>
            </a:p>
          </p:txBody>
        </p:sp>
        <p:sp>
          <p:nvSpPr>
            <p:cNvPr id="16501" name="Rectangle 117">
              <a:extLst>
                <a:ext uri="{FF2B5EF4-FFF2-40B4-BE49-F238E27FC236}">
                  <a16:creationId xmlns:a16="http://schemas.microsoft.com/office/drawing/2014/main" id="{737632EC-EDA3-E56C-1942-839CAC63A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597"/>
              <a:ext cx="62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Risk analysis</a:t>
              </a:r>
              <a:endParaRPr lang="en-GB" altLang="en-US" noProof="1"/>
            </a:p>
          </p:txBody>
        </p:sp>
        <p:sp>
          <p:nvSpPr>
            <p:cNvPr id="16502" name="Rectangle 118">
              <a:extLst>
                <a:ext uri="{FF2B5EF4-FFF2-40B4-BE49-F238E27FC236}">
                  <a16:creationId xmlns:a16="http://schemas.microsoft.com/office/drawing/2014/main" id="{BFFDCB7B-DBA0-E18A-1760-6D117344A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745"/>
              <a:ext cx="62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Cost / benefit</a:t>
              </a:r>
              <a:endParaRPr lang="en-GB" altLang="en-US" noProof="1"/>
            </a:p>
          </p:txBody>
        </p:sp>
        <p:sp>
          <p:nvSpPr>
            <p:cNvPr id="16503" name="Rectangle 119">
              <a:extLst>
                <a:ext uri="{FF2B5EF4-FFF2-40B4-BE49-F238E27FC236}">
                  <a16:creationId xmlns:a16="http://schemas.microsoft.com/office/drawing/2014/main" id="{BCEBD0E4-2A0C-EF1F-2EF9-AED9AF23A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893"/>
              <a:ext cx="9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Goal-domain analysis</a:t>
              </a:r>
              <a:endParaRPr lang="en-GB" altLang="en-US" noProof="1"/>
            </a:p>
          </p:txBody>
        </p:sp>
        <p:sp>
          <p:nvSpPr>
            <p:cNvPr id="16504" name="Rectangle 120">
              <a:extLst>
                <a:ext uri="{FF2B5EF4-FFF2-40B4-BE49-F238E27FC236}">
                  <a16:creationId xmlns:a16="http://schemas.microsoft.com/office/drawing/2014/main" id="{A042B086-1D1E-CD46-9055-DE05F533E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4035"/>
              <a:ext cx="9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altLang="en-US" sz="1400" b="1" noProof="1">
                  <a:solidFill>
                    <a:srgbClr val="000000"/>
                  </a:solidFill>
                  <a:latin typeface="Arial Narrow" panose="020B0606020202030204" pitchFamily="34" charset="0"/>
                </a:rPr>
                <a:t>Domain-reqs analysis</a:t>
              </a:r>
              <a:endParaRPr lang="en-GB" altLang="en-US" noProof="1"/>
            </a:p>
          </p:txBody>
        </p:sp>
        <p:sp>
          <p:nvSpPr>
            <p:cNvPr id="16505" name="Rectangle 121">
              <a:extLst>
                <a:ext uri="{FF2B5EF4-FFF2-40B4-BE49-F238E27FC236}">
                  <a16:creationId xmlns:a16="http://schemas.microsoft.com/office/drawing/2014/main" id="{D53F4EE3-FF31-E1BB-B6DF-3525D703D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" y="429"/>
              <a:ext cx="12" cy="374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06" name="Rectangle 122">
              <a:extLst>
                <a:ext uri="{FF2B5EF4-FFF2-40B4-BE49-F238E27FC236}">
                  <a16:creationId xmlns:a16="http://schemas.microsoft.com/office/drawing/2014/main" id="{149D7C62-15D5-9B20-BE20-1C44B2D57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" y="441"/>
              <a:ext cx="11" cy="37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07" name="Rectangle 123">
              <a:extLst>
                <a:ext uri="{FF2B5EF4-FFF2-40B4-BE49-F238E27FC236}">
                  <a16:creationId xmlns:a16="http://schemas.microsoft.com/office/drawing/2014/main" id="{9E939CE6-8951-3226-5381-0FADE182F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441"/>
              <a:ext cx="11" cy="37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08" name="Rectangle 124">
              <a:extLst>
                <a:ext uri="{FF2B5EF4-FFF2-40B4-BE49-F238E27FC236}">
                  <a16:creationId xmlns:a16="http://schemas.microsoft.com/office/drawing/2014/main" id="{DE0C16E7-AD50-0898-65F7-B97F1FDAD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441"/>
              <a:ext cx="12" cy="37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09" name="Rectangle 125">
              <a:extLst>
                <a:ext uri="{FF2B5EF4-FFF2-40B4-BE49-F238E27FC236}">
                  <a16:creationId xmlns:a16="http://schemas.microsoft.com/office/drawing/2014/main" id="{D6CA45D8-923D-17F1-62F7-AFCCD1343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8" y="441"/>
              <a:ext cx="12" cy="37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0" name="Rectangle 126">
              <a:extLst>
                <a:ext uri="{FF2B5EF4-FFF2-40B4-BE49-F238E27FC236}">
                  <a16:creationId xmlns:a16="http://schemas.microsoft.com/office/drawing/2014/main" id="{2A164346-28B6-A3FD-0A80-8DCE38B9C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1" y="441"/>
              <a:ext cx="11" cy="37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1" name="Rectangle 127">
              <a:extLst>
                <a:ext uri="{FF2B5EF4-FFF2-40B4-BE49-F238E27FC236}">
                  <a16:creationId xmlns:a16="http://schemas.microsoft.com/office/drawing/2014/main" id="{78C9B71F-808D-E2C2-8322-136FB93F3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429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2" name="Rectangle 128">
              <a:extLst>
                <a:ext uri="{FF2B5EF4-FFF2-40B4-BE49-F238E27FC236}">
                  <a16:creationId xmlns:a16="http://schemas.microsoft.com/office/drawing/2014/main" id="{F65B7BA5-5AD2-E00E-A888-38D40F8C0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1357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3" name="Rectangle 129">
              <a:extLst>
                <a:ext uri="{FF2B5EF4-FFF2-40B4-BE49-F238E27FC236}">
                  <a16:creationId xmlns:a16="http://schemas.microsoft.com/office/drawing/2014/main" id="{60E68FA1-94F1-BC99-3E9F-E2DE52FD2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2244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4" name="Rectangle 130">
              <a:extLst>
                <a:ext uri="{FF2B5EF4-FFF2-40B4-BE49-F238E27FC236}">
                  <a16:creationId xmlns:a16="http://schemas.microsoft.com/office/drawing/2014/main" id="{4E04C277-0AE6-A16C-2628-45996DDAD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2835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5" name="Rectangle 131">
              <a:extLst>
                <a:ext uri="{FF2B5EF4-FFF2-40B4-BE49-F238E27FC236}">
                  <a16:creationId xmlns:a16="http://schemas.microsoft.com/office/drawing/2014/main" id="{14AE74BB-59F6-04D7-32F5-D35785B7A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3131"/>
              <a:ext cx="2595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6" name="Rectangle 132">
              <a:extLst>
                <a:ext uri="{FF2B5EF4-FFF2-40B4-BE49-F238E27FC236}">
                  <a16:creationId xmlns:a16="http://schemas.microsoft.com/office/drawing/2014/main" id="{63658B0E-F0C2-3F5F-40C2-AE9D09C81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3426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7" name="Rectangle 133">
              <a:extLst>
                <a:ext uri="{FF2B5EF4-FFF2-40B4-BE49-F238E27FC236}">
                  <a16:creationId xmlns:a16="http://schemas.microsoft.com/office/drawing/2014/main" id="{47D7C392-75B2-A354-6168-7F70915C3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4165"/>
              <a:ext cx="2595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18" name="Freeform 134">
              <a:extLst>
                <a:ext uri="{FF2B5EF4-FFF2-40B4-BE49-F238E27FC236}">
                  <a16:creationId xmlns:a16="http://schemas.microsoft.com/office/drawing/2014/main" id="{4DD8B24C-0FCA-795B-C1BD-34BD53563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441"/>
              <a:ext cx="924" cy="916"/>
            </a:xfrm>
            <a:custGeom>
              <a:avLst/>
              <a:gdLst>
                <a:gd name="T0" fmla="*/ 0 w 924"/>
                <a:gd name="T1" fmla="*/ 0 h 916"/>
                <a:gd name="T2" fmla="*/ 7 w 924"/>
                <a:gd name="T3" fmla="*/ 0 h 916"/>
                <a:gd name="T4" fmla="*/ 924 w 924"/>
                <a:gd name="T5" fmla="*/ 909 h 916"/>
                <a:gd name="T6" fmla="*/ 924 w 924"/>
                <a:gd name="T7" fmla="*/ 916 h 916"/>
                <a:gd name="T8" fmla="*/ 917 w 924"/>
                <a:gd name="T9" fmla="*/ 916 h 916"/>
                <a:gd name="T10" fmla="*/ 0 w 924"/>
                <a:gd name="T11" fmla="*/ 7 h 916"/>
                <a:gd name="T12" fmla="*/ 0 w 924"/>
                <a:gd name="T13" fmla="*/ 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4" h="916">
                  <a:moveTo>
                    <a:pt x="0" y="0"/>
                  </a:moveTo>
                  <a:lnTo>
                    <a:pt x="7" y="0"/>
                  </a:lnTo>
                  <a:lnTo>
                    <a:pt x="924" y="909"/>
                  </a:lnTo>
                  <a:lnTo>
                    <a:pt x="924" y="916"/>
                  </a:lnTo>
                  <a:lnTo>
                    <a:pt x="917" y="916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388" name="Rectangle 4">
            <a:extLst>
              <a:ext uri="{FF2B5EF4-FFF2-40B4-BE49-F238E27FC236}">
                <a16:creationId xmlns:a16="http://schemas.microsoft.com/office/drawing/2014/main" id="{18AAD019-7E84-BC88-5256-1BF6DEDA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019800"/>
            <a:ext cx="2514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A5D44714-3A77-EBC4-880A-5AB4CF693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8.4    Focus groups</a:t>
            </a:r>
          </a:p>
        </p:txBody>
      </p:sp>
      <p:pic>
        <p:nvPicPr>
          <p:cNvPr id="24581" name="Picture 5">
            <a:extLst>
              <a:ext uri="{FF2B5EF4-FFF2-40B4-BE49-F238E27FC236}">
                <a16:creationId xmlns:a16="http://schemas.microsoft.com/office/drawing/2014/main" id="{D0B77519-6465-A9D1-E1FF-1A849CB1F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66750"/>
            <a:ext cx="6769100" cy="414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0" name="Text Box 4">
            <a:extLst>
              <a:ext uri="{FF2B5EF4-FFF2-40B4-BE49-F238E27FC236}">
                <a16:creationId xmlns:a16="http://schemas.microsoft.com/office/drawing/2014/main" id="{963C69D2-93C4-ECF3-7D4A-8276F5854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4191000"/>
            <a:ext cx="37909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Several stakeholder groups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Brainstorm - bad experience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Brainstorm - wishes &amp; ideal future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Each group selects top ten issues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A few days later: Decide. 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Each group must get something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3D06E540-B506-BF5D-8240-3359A0408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62B14FD8-55C1-6C96-BB1A-C3DB41B21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8.5    Business goals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1A13808D-5D0C-D79D-30CA-42E580656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714375"/>
            <a:ext cx="4800600" cy="187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Shipyard goals. Business administration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A1.	Replace outdated platform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A2.	Integrate order documents and database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A3.	Use experience data for quotation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A4.	Support systematic marketing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A5.	Faster capture of cost data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A6.	Speed up invoicing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1717EA0F-DC91-0ACD-3795-2DFE8EEAB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048000"/>
            <a:ext cx="4800600" cy="297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Hospital goals. Payroll and roster planning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B1.	Reduce IT costs</a:t>
            </a:r>
            <a:endParaRPr lang="en-GB" altLang="en-US" sz="1600" b="1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GB" altLang="en-US" sz="1600" b="1" noProof="1">
                <a:latin typeface="Arial" panose="020B0604020202020204" pitchFamily="34" charset="0"/>
              </a:rPr>
              <a:t>Personnel department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B2.	Automate some tasks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B3.	Remove error sources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B4.	Observe deadlines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B5.	Less trivial work and less stress</a:t>
            </a:r>
          </a:p>
          <a:p>
            <a:pPr>
              <a:spcBef>
                <a:spcPct val="30000"/>
              </a:spcBef>
            </a:pPr>
            <a:r>
              <a:rPr lang="en-GB" altLang="en-US" sz="1600" b="1" noProof="1">
                <a:latin typeface="Arial" panose="020B0604020202020204" pitchFamily="34" charset="0"/>
              </a:rPr>
              <a:t>Hospital department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B6.	Reduce over- and undertime payment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B7.	Faster roster planning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B8.	Improve roster quality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AACF202C-C0F5-1078-1D8B-29139C582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1219200"/>
            <a:ext cx="2971800" cy="99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Tax payer’s association.</a:t>
            </a:r>
          </a:p>
          <a:p>
            <a:r>
              <a:rPr lang="en-GB" altLang="en-US" sz="1600" b="1" noProof="1">
                <a:latin typeface="Arial" panose="020B0604020202020204" pitchFamily="34" charset="0"/>
              </a:rPr>
              <a:t>Membership adm.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C1.	We cannot do without it.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6DADB6F7-6D19-7C24-B278-6B644616A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3749675"/>
            <a:ext cx="2971800" cy="1355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Noise source location. </a:t>
            </a:r>
          </a:p>
          <a:p>
            <a:r>
              <a:rPr lang="en-GB" altLang="en-US" sz="1600" b="1" noProof="1">
                <a:latin typeface="Arial" panose="020B0604020202020204" pitchFamily="34" charset="0"/>
              </a:rPr>
              <a:t>New product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D1.	Marketing plan.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	Demand, competitors ...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grpSp>
        <p:nvGrpSpPr>
          <p:cNvPr id="18477" name="Group 45">
            <a:extLst>
              <a:ext uri="{FF2B5EF4-FFF2-40B4-BE49-F238E27FC236}">
                <a16:creationId xmlns:a16="http://schemas.microsoft.com/office/drawing/2014/main" id="{EB58CE99-6551-B4A9-5FCD-B249F894E16E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1009650"/>
            <a:ext cx="1200150" cy="1504950"/>
            <a:chOff x="2592" y="636"/>
            <a:chExt cx="756" cy="948"/>
          </a:xfrm>
        </p:grpSpPr>
        <p:grpSp>
          <p:nvGrpSpPr>
            <p:cNvPr id="18460" name="Group 28">
              <a:extLst>
                <a:ext uri="{FF2B5EF4-FFF2-40B4-BE49-F238E27FC236}">
                  <a16:creationId xmlns:a16="http://schemas.microsoft.com/office/drawing/2014/main" id="{83EE5B1D-E1D0-FC25-B932-A5CA82F51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9" y="636"/>
              <a:ext cx="159" cy="173"/>
              <a:chOff x="3854" y="352"/>
              <a:chExt cx="159" cy="173"/>
            </a:xfrm>
          </p:grpSpPr>
          <p:sp>
            <p:nvSpPr>
              <p:cNvPr id="18458" name="Oval 26">
                <a:extLst>
                  <a:ext uri="{FF2B5EF4-FFF2-40B4-BE49-F238E27FC236}">
                    <a16:creationId xmlns:a16="http://schemas.microsoft.com/office/drawing/2014/main" id="{60FDFDE9-B797-E3D4-D52F-5CA505818E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59" name="Text Box 27">
                <a:extLst>
                  <a:ext uri="{FF2B5EF4-FFF2-40B4-BE49-F238E27FC236}">
                    <a16:creationId xmlns:a16="http://schemas.microsoft.com/office/drawing/2014/main" id="{A36E8CD5-CE61-8325-B462-6953814B53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P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61" name="Group 29">
              <a:extLst>
                <a:ext uri="{FF2B5EF4-FFF2-40B4-BE49-F238E27FC236}">
                  <a16:creationId xmlns:a16="http://schemas.microsoft.com/office/drawing/2014/main" id="{50F1A645-94CE-F564-9F29-DFA7E039B2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954"/>
              <a:ext cx="159" cy="173"/>
              <a:chOff x="3854" y="352"/>
              <a:chExt cx="159" cy="173"/>
            </a:xfrm>
          </p:grpSpPr>
          <p:sp>
            <p:nvSpPr>
              <p:cNvPr id="18462" name="Oval 30">
                <a:extLst>
                  <a:ext uri="{FF2B5EF4-FFF2-40B4-BE49-F238E27FC236}">
                    <a16:creationId xmlns:a16="http://schemas.microsoft.com/office/drawing/2014/main" id="{C0757BF7-81AD-2EE8-FEAC-B3948F2FF0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63" name="Text Box 31">
                <a:extLst>
                  <a:ext uri="{FF2B5EF4-FFF2-40B4-BE49-F238E27FC236}">
                    <a16:creationId xmlns:a16="http://schemas.microsoft.com/office/drawing/2014/main" id="{B1322AD3-9522-2CC1-51E8-AAD65AFF4B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92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D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64" name="Group 32">
              <a:extLst>
                <a:ext uri="{FF2B5EF4-FFF2-40B4-BE49-F238E27FC236}">
                  <a16:creationId xmlns:a16="http://schemas.microsoft.com/office/drawing/2014/main" id="{E50F87A2-E9B3-F6F7-68C9-CB3D68997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1254"/>
              <a:ext cx="159" cy="173"/>
              <a:chOff x="3854" y="352"/>
              <a:chExt cx="159" cy="173"/>
            </a:xfrm>
          </p:grpSpPr>
          <p:sp>
            <p:nvSpPr>
              <p:cNvPr id="18465" name="Oval 33">
                <a:extLst>
                  <a:ext uri="{FF2B5EF4-FFF2-40B4-BE49-F238E27FC236}">
                    <a16:creationId xmlns:a16="http://schemas.microsoft.com/office/drawing/2014/main" id="{739DA94E-5FB5-DB59-5482-ABC5AB4DB1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66" name="Text Box 34">
                <a:extLst>
                  <a:ext uri="{FF2B5EF4-FFF2-40B4-BE49-F238E27FC236}">
                    <a16:creationId xmlns:a16="http://schemas.microsoft.com/office/drawing/2014/main" id="{BECBEC23-D49A-290A-BAE3-5D3380ADF3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10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Q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67" name="Group 35">
              <a:extLst>
                <a:ext uri="{FF2B5EF4-FFF2-40B4-BE49-F238E27FC236}">
                  <a16:creationId xmlns:a16="http://schemas.microsoft.com/office/drawing/2014/main" id="{1C7F964D-E1A6-3BD5-446E-0477ACF2D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9" y="793"/>
              <a:ext cx="159" cy="173"/>
              <a:chOff x="3854" y="352"/>
              <a:chExt cx="159" cy="173"/>
            </a:xfrm>
          </p:grpSpPr>
          <p:sp>
            <p:nvSpPr>
              <p:cNvPr id="18468" name="Oval 36">
                <a:extLst>
                  <a:ext uri="{FF2B5EF4-FFF2-40B4-BE49-F238E27FC236}">
                    <a16:creationId xmlns:a16="http://schemas.microsoft.com/office/drawing/2014/main" id="{F0C7FA41-E519-F381-5C74-605D91B46C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69" name="Text Box 37">
                <a:extLst>
                  <a:ext uri="{FF2B5EF4-FFF2-40B4-BE49-F238E27FC236}">
                    <a16:creationId xmlns:a16="http://schemas.microsoft.com/office/drawing/2014/main" id="{9724587A-C3DE-33FB-8689-DF04DED65D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P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70" name="Group 38">
              <a:extLst>
                <a:ext uri="{FF2B5EF4-FFF2-40B4-BE49-F238E27FC236}">
                  <a16:creationId xmlns:a16="http://schemas.microsoft.com/office/drawing/2014/main" id="{D164DD0B-C4E8-C99C-C47C-340BE45569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1104"/>
              <a:ext cx="159" cy="173"/>
              <a:chOff x="3854" y="352"/>
              <a:chExt cx="159" cy="173"/>
            </a:xfrm>
          </p:grpSpPr>
          <p:sp>
            <p:nvSpPr>
              <p:cNvPr id="18471" name="Oval 39">
                <a:extLst>
                  <a:ext uri="{FF2B5EF4-FFF2-40B4-BE49-F238E27FC236}">
                    <a16:creationId xmlns:a16="http://schemas.microsoft.com/office/drawing/2014/main" id="{959ED0FB-FEE7-A74A-A3CF-1DE9A1F5AB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72" name="Text Box 40">
                <a:extLst>
                  <a:ext uri="{FF2B5EF4-FFF2-40B4-BE49-F238E27FC236}">
                    <a16:creationId xmlns:a16="http://schemas.microsoft.com/office/drawing/2014/main" id="{A05CE270-6DF2-D2D8-28B6-59A9FEE510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92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D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73" name="Group 41">
              <a:extLst>
                <a:ext uri="{FF2B5EF4-FFF2-40B4-BE49-F238E27FC236}">
                  <a16:creationId xmlns:a16="http://schemas.microsoft.com/office/drawing/2014/main" id="{2F6AA62D-A047-BE02-1931-BEDA47D608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1411"/>
              <a:ext cx="159" cy="173"/>
              <a:chOff x="3854" y="352"/>
              <a:chExt cx="159" cy="173"/>
            </a:xfrm>
          </p:grpSpPr>
          <p:sp>
            <p:nvSpPr>
              <p:cNvPr id="18474" name="Oval 42">
                <a:extLst>
                  <a:ext uri="{FF2B5EF4-FFF2-40B4-BE49-F238E27FC236}">
                    <a16:creationId xmlns:a16="http://schemas.microsoft.com/office/drawing/2014/main" id="{CA8ABD4B-02AD-C4A4-B633-718243956A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54" y="352"/>
                <a:ext cx="159" cy="173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en-GB"/>
              </a:p>
            </p:txBody>
          </p:sp>
          <p:sp>
            <p:nvSpPr>
              <p:cNvPr id="18475" name="Text Box 43">
                <a:extLst>
                  <a:ext uri="{FF2B5EF4-FFF2-40B4-BE49-F238E27FC236}">
                    <a16:creationId xmlns:a16="http://schemas.microsoft.com/office/drawing/2014/main" id="{5466A34A-9458-DD5E-9E25-FC8486A479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1" y="361"/>
                <a:ext cx="10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altLang="en-US" sz="1600" b="1" noProof="1">
                    <a:latin typeface="Arial" panose="020B0604020202020204" pitchFamily="34" charset="0"/>
                  </a:rPr>
                  <a:t>Q</a:t>
                </a:r>
                <a:endParaRPr lang="en-GB" altLang="en-US" sz="1800" noProof="1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8476" name="Rectangle 44">
            <a:extLst>
              <a:ext uri="{FF2B5EF4-FFF2-40B4-BE49-F238E27FC236}">
                <a16:creationId xmlns:a16="http://schemas.microsoft.com/office/drawing/2014/main" id="{08FB8844-7356-9F1A-152B-E97482854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 autoUpdateAnimBg="0"/>
      <p:bldP spid="18437" grpId="0" animBg="1" autoUpdateAnimBg="0"/>
      <p:bldP spid="1843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ECA31A69-81DB-0BB9-E195-D1B17B83F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8.6    Cost/benefit analysis, shipyard</a:t>
            </a: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57051B22-5DBD-2B1E-8267-7184D9168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5556250" cy="46069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r"/>
                <a:tab pos="3048000" algn="r"/>
                <a:tab pos="3619500" algn="r"/>
                <a:tab pos="4191000" algn="r"/>
                <a:tab pos="4762500" algn="r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Shipyard		Y0	Y1	Y2	Y3	Y4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Hard benefits	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Avoided losses			0.2	1.0	4.0	4.0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More orders			0.4	1.0	1.0	1.0</a:t>
            </a:r>
          </a:p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Hard costs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Supplier’s price		-0.4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Hardware		-0.6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Staff training		-0.3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Enter exp. data		-0.1	-0.1	-0.1	-0.1	-0.1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Net value	</a:t>
            </a:r>
            <a:r>
              <a:rPr lang="en-GB" altLang="en-US" sz="1800" noProof="1">
                <a:latin typeface="Arial" panose="020B0604020202020204" pitchFamily="34" charset="0"/>
              </a:rPr>
              <a:t>	-1.4	0.5	1.9	4.9	4.9</a:t>
            </a:r>
          </a:p>
        </p:txBody>
      </p:sp>
      <p:sp>
        <p:nvSpPr>
          <p:cNvPr id="28677" name="Line 5">
            <a:extLst>
              <a:ext uri="{FF2B5EF4-FFF2-40B4-BE49-F238E27FC236}">
                <a16:creationId xmlns:a16="http://schemas.microsoft.com/office/drawing/2014/main" id="{42A11CE0-0EC2-C7BC-814A-3A4C533796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773488"/>
            <a:ext cx="5546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8" name="Line 6">
            <a:extLst>
              <a:ext uri="{FF2B5EF4-FFF2-40B4-BE49-F238E27FC236}">
                <a16:creationId xmlns:a16="http://schemas.microsoft.com/office/drawing/2014/main" id="{C1F13EC6-7552-AA98-F447-2509648DFF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039938"/>
            <a:ext cx="5546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9" name="Line 7">
            <a:extLst>
              <a:ext uri="{FF2B5EF4-FFF2-40B4-BE49-F238E27FC236}">
                <a16:creationId xmlns:a16="http://schemas.microsoft.com/office/drawing/2014/main" id="{73DC649C-FF0B-DC2F-FA60-D9CB1D2B118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9850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0" name="Line 8">
            <a:extLst>
              <a:ext uri="{FF2B5EF4-FFF2-40B4-BE49-F238E27FC236}">
                <a16:creationId xmlns:a16="http://schemas.microsoft.com/office/drawing/2014/main" id="{9960DE7B-F168-00DE-81F7-801B133D0DA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3425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1" name="Line 9">
            <a:extLst>
              <a:ext uri="{FF2B5EF4-FFF2-40B4-BE49-F238E27FC236}">
                <a16:creationId xmlns:a16="http://schemas.microsoft.com/office/drawing/2014/main" id="{5A22CDC3-5D27-2D4C-7640-9FA6408F99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2550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2" name="Line 10">
            <a:extLst>
              <a:ext uri="{FF2B5EF4-FFF2-40B4-BE49-F238E27FC236}">
                <a16:creationId xmlns:a16="http://schemas.microsoft.com/office/drawing/2014/main" id="{62D6152A-CABF-3E04-B613-B20E7DC20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4525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3" name="Line 11">
            <a:extLst>
              <a:ext uri="{FF2B5EF4-FFF2-40B4-BE49-F238E27FC236}">
                <a16:creationId xmlns:a16="http://schemas.microsoft.com/office/drawing/2014/main" id="{25460878-44B4-D392-1240-6729010311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6025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4" name="Line 12">
            <a:extLst>
              <a:ext uri="{FF2B5EF4-FFF2-40B4-BE49-F238E27FC236}">
                <a16:creationId xmlns:a16="http://schemas.microsoft.com/office/drawing/2014/main" id="{F46513AA-7239-38CC-34AA-913D7D3A10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6575" y="838200"/>
            <a:ext cx="0" cy="2935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90" name="Line 18">
            <a:extLst>
              <a:ext uri="{FF2B5EF4-FFF2-40B4-BE49-F238E27FC236}">
                <a16:creationId xmlns:a16="http://schemas.microsoft.com/office/drawing/2014/main" id="{538457C4-DDF4-B140-EBB3-C13F565D0E4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449638"/>
            <a:ext cx="5546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91" name="Line 19">
            <a:extLst>
              <a:ext uri="{FF2B5EF4-FFF2-40B4-BE49-F238E27FC236}">
                <a16:creationId xmlns:a16="http://schemas.microsoft.com/office/drawing/2014/main" id="{94F19AEF-648C-D367-A6A1-F4A34ACF7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1182688"/>
            <a:ext cx="5546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92" name="Text Box 20">
            <a:extLst>
              <a:ext uri="{FF2B5EF4-FFF2-40B4-BE49-F238E27FC236}">
                <a16:creationId xmlns:a16="http://schemas.microsoft.com/office/drawing/2014/main" id="{0A32D059-919B-1645-863B-412539C73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3429000"/>
            <a:ext cx="2016125" cy="19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Break even: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Point in time where</a:t>
            </a:r>
          </a:p>
          <a:p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 cashflow = 0</a:t>
            </a:r>
          </a:p>
          <a:p>
            <a:endParaRPr lang="en-GB" altLang="en-US" sz="1800" noProof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en-GB" altLang="en-US" sz="1800" b="1" noProof="1">
                <a:latin typeface="Arial" panose="020B0604020202020204" pitchFamily="34" charset="0"/>
                <a:sym typeface="Symbol" panose="05050102010706020507" pitchFamily="18" charset="2"/>
              </a:rPr>
              <a:t>Payback period:</a:t>
            </a:r>
            <a:endParaRPr lang="en-GB" altLang="en-US" sz="1800" noProof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Number of years </a:t>
            </a:r>
          </a:p>
          <a:p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to break-even</a:t>
            </a:r>
          </a:p>
        </p:txBody>
      </p:sp>
      <p:sp>
        <p:nvSpPr>
          <p:cNvPr id="28693" name="AutoShape 21">
            <a:extLst>
              <a:ext uri="{FF2B5EF4-FFF2-40B4-BE49-F238E27FC236}">
                <a16:creationId xmlns:a16="http://schemas.microsoft.com/office/drawing/2014/main" id="{9BA26DBF-E0FE-8AD1-234F-6156DF048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1905000"/>
            <a:ext cx="1184275" cy="695325"/>
          </a:xfrm>
          <a:prstGeom prst="wedgeRoundRectCallout">
            <a:avLst>
              <a:gd name="adj1" fmla="val -83245"/>
              <a:gd name="adj2" fmla="val 189500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Cash flow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(per year)</a:t>
            </a:r>
          </a:p>
        </p:txBody>
      </p:sp>
      <p:sp>
        <p:nvSpPr>
          <p:cNvPr id="28695" name="Text Box 23">
            <a:extLst>
              <a:ext uri="{FF2B5EF4-FFF2-40B4-BE49-F238E27FC236}">
                <a16:creationId xmlns:a16="http://schemas.microsoft.com/office/drawing/2014/main" id="{1FE4B2E9-68FC-EF86-8784-F5FA19A9D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8275" y="838200"/>
            <a:ext cx="12541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Units: mill $</a:t>
            </a:r>
          </a:p>
        </p:txBody>
      </p:sp>
      <p:sp>
        <p:nvSpPr>
          <p:cNvPr id="28696" name="Text Box 24">
            <a:extLst>
              <a:ext uri="{FF2B5EF4-FFF2-40B4-BE49-F238E27FC236}">
                <a16:creationId xmlns:a16="http://schemas.microsoft.com/office/drawing/2014/main" id="{99FFD6BC-5B8E-9651-B371-192F3C2C2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1600" y="847725"/>
            <a:ext cx="654050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66725" algn="r"/>
                <a:tab pos="2381250" algn="r"/>
                <a:tab pos="3048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 b="1">
                <a:latin typeface="Arial" panose="020B0604020202020204" pitchFamily="34" charset="0"/>
              </a:rPr>
              <a:t>	</a:t>
            </a:r>
            <a:r>
              <a:rPr lang="da-DK" altLang="en-US" sz="1800" b="1" noProof="1">
                <a:latin typeface="Arial" panose="020B0604020202020204" pitchFamily="34" charset="0"/>
              </a:rPr>
              <a:t>NPV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m$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6.5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2.5</a:t>
            </a:r>
          </a:p>
          <a:p>
            <a:pPr>
              <a:spcBef>
                <a:spcPct val="30000"/>
              </a:spcBef>
            </a:pPr>
            <a:endParaRPr lang="da-DK" altLang="en-US" sz="1800" noProof="1">
              <a:latin typeface="Arial" panose="020B0604020202020204" pitchFamily="34" charset="0"/>
            </a:endParaRP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-0.4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-0.6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-0.3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-0.4</a:t>
            </a:r>
          </a:p>
          <a:p>
            <a:r>
              <a:rPr lang="da-DK" altLang="en-US" sz="1800" b="1">
                <a:latin typeface="Arial" panose="020B0604020202020204" pitchFamily="34" charset="0"/>
              </a:rPr>
              <a:t>	</a:t>
            </a:r>
            <a:r>
              <a:rPr lang="da-DK" altLang="en-US" sz="1800" b="1" noProof="1">
                <a:latin typeface="Arial" panose="020B0604020202020204" pitchFamily="34" charset="0"/>
              </a:rPr>
              <a:t>7.3</a:t>
            </a:r>
            <a:endParaRPr lang="da-DK" altLang="en-US" sz="1800" noProof="1">
              <a:latin typeface="Arial" panose="020B0604020202020204" pitchFamily="34" charset="0"/>
            </a:endParaRPr>
          </a:p>
        </p:txBody>
      </p:sp>
      <p:grpSp>
        <p:nvGrpSpPr>
          <p:cNvPr id="28711" name="Group 39">
            <a:extLst>
              <a:ext uri="{FF2B5EF4-FFF2-40B4-BE49-F238E27FC236}">
                <a16:creationId xmlns:a16="http://schemas.microsoft.com/office/drawing/2014/main" id="{8E2B57CF-0962-3B56-FEBD-32282E20A20F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944938"/>
            <a:ext cx="5546725" cy="1490662"/>
            <a:chOff x="432" y="2485"/>
            <a:chExt cx="3494" cy="939"/>
          </a:xfrm>
        </p:grpSpPr>
        <p:sp>
          <p:nvSpPr>
            <p:cNvPr id="28704" name="Text Box 32">
              <a:extLst>
                <a:ext uri="{FF2B5EF4-FFF2-40B4-BE49-F238E27FC236}">
                  <a16:creationId xmlns:a16="http://schemas.microsoft.com/office/drawing/2014/main" id="{DF4853E8-1A89-EA3B-B290-8DB7ED3C4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85"/>
              <a:ext cx="242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381250" algn="r"/>
                  <a:tab pos="3048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100000"/>
                </a:spcBef>
              </a:pPr>
              <a:r>
                <a:rPr lang="en-GB" altLang="en-US" sz="1800" b="1" noProof="1">
                  <a:latin typeface="Arial" panose="020B0604020202020204" pitchFamily="34" charset="0"/>
                </a:rPr>
                <a:t>Soft factors	Now	   Future</a:t>
              </a:r>
              <a:endParaRPr lang="en-GB" altLang="en-US" sz="1800" noProof="1">
                <a:latin typeface="Arial" panose="020B0604020202020204" pitchFamily="34" charset="0"/>
              </a:endParaRP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IT flexibility	0	3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Customer comm.	3	4	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Stress absence	1	3</a:t>
              </a:r>
            </a:p>
            <a:p>
              <a:r>
                <a:rPr lang="en-GB" altLang="en-US" sz="1800" b="1" noProof="1">
                  <a:latin typeface="Arial" panose="020B0604020202020204" pitchFamily="34" charset="0"/>
                </a:rPr>
                <a:t>Total points	4	10</a:t>
              </a:r>
              <a:endParaRPr lang="en-US" altLang="en-US"/>
            </a:p>
          </p:txBody>
        </p:sp>
        <p:sp>
          <p:nvSpPr>
            <p:cNvPr id="28705" name="Text Box 33">
              <a:extLst>
                <a:ext uri="{FF2B5EF4-FFF2-40B4-BE49-F238E27FC236}">
                  <a16:creationId xmlns:a16="http://schemas.microsoft.com/office/drawing/2014/main" id="{DEEB355D-9102-E976-20BC-19644EDED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362" y="2867"/>
              <a:ext cx="8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 noProof="1">
                  <a:latin typeface="Arial" panose="020B0604020202020204" pitchFamily="34" charset="0"/>
                </a:rPr>
                <a:t>(Scale 0-5)</a:t>
              </a:r>
            </a:p>
          </p:txBody>
        </p:sp>
        <p:sp>
          <p:nvSpPr>
            <p:cNvPr id="28706" name="Line 34">
              <a:extLst>
                <a:ext uri="{FF2B5EF4-FFF2-40B4-BE49-F238E27FC236}">
                  <a16:creationId xmlns:a16="http://schemas.microsoft.com/office/drawing/2014/main" id="{E3AE241C-4200-CAA9-1385-5522A7752B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497"/>
              <a:ext cx="34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7" name="Line 35">
              <a:extLst>
                <a:ext uri="{FF2B5EF4-FFF2-40B4-BE49-F238E27FC236}">
                  <a16:creationId xmlns:a16="http://schemas.microsoft.com/office/drawing/2014/main" id="{DA831B86-C093-630B-EA13-79F6C1D49C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4" y="2497"/>
              <a:ext cx="0" cy="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8" name="Line 36">
              <a:extLst>
                <a:ext uri="{FF2B5EF4-FFF2-40B4-BE49-F238E27FC236}">
                  <a16:creationId xmlns:a16="http://schemas.microsoft.com/office/drawing/2014/main" id="{8100EF51-33CB-D1F1-EA3A-9DB4BA5D96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2" y="2496"/>
              <a:ext cx="0" cy="9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9" name="Line 37">
              <a:extLst>
                <a:ext uri="{FF2B5EF4-FFF2-40B4-BE49-F238E27FC236}">
                  <a16:creationId xmlns:a16="http://schemas.microsoft.com/office/drawing/2014/main" id="{EA2C7DC6-116E-C592-F1D0-91F2137708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4" y="2497"/>
              <a:ext cx="0" cy="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0" name="Line 38">
              <a:extLst>
                <a:ext uri="{FF2B5EF4-FFF2-40B4-BE49-F238E27FC236}">
                  <a16:creationId xmlns:a16="http://schemas.microsoft.com/office/drawing/2014/main" id="{7ECE19DD-AE10-9F1F-2B0B-4C3BBF0A77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201"/>
              <a:ext cx="21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713" name="Group 41">
            <a:extLst>
              <a:ext uri="{FF2B5EF4-FFF2-40B4-BE49-F238E27FC236}">
                <a16:creationId xmlns:a16="http://schemas.microsoft.com/office/drawing/2014/main" id="{D2771FE3-9A71-101D-D1C6-ABABE3B2385C}"/>
              </a:ext>
            </a:extLst>
          </p:cNvPr>
          <p:cNvGrpSpPr>
            <a:grpSpLocks/>
          </p:cNvGrpSpPr>
          <p:nvPr/>
        </p:nvGrpSpPr>
        <p:grpSpPr bwMode="auto">
          <a:xfrm>
            <a:off x="833438" y="5618163"/>
            <a:ext cx="8142287" cy="1089025"/>
            <a:chOff x="525" y="3539"/>
            <a:chExt cx="5129" cy="686"/>
          </a:xfrm>
        </p:grpSpPr>
        <p:sp>
          <p:nvSpPr>
            <p:cNvPr id="28694" name="AutoShape 22">
              <a:extLst>
                <a:ext uri="{FF2B5EF4-FFF2-40B4-BE49-F238E27FC236}">
                  <a16:creationId xmlns:a16="http://schemas.microsoft.com/office/drawing/2014/main" id="{3F6A8A82-40D1-F78C-EAB9-C17B44498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" y="3600"/>
              <a:ext cx="2598" cy="625"/>
            </a:xfrm>
            <a:prstGeom prst="wedgeRoundRectCallout">
              <a:avLst>
                <a:gd name="adj1" fmla="val -292"/>
                <a:gd name="adj2" fmla="val -258481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en-US" sz="1800">
                  <a:latin typeface="Arial" panose="020B0604020202020204" pitchFamily="34" charset="0"/>
                </a:rPr>
                <a:t>Net Present Value (x pct interest):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Sum with discount factor 1/(1+x)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Shipyard: discount factor 0.9, x=11%</a:t>
              </a:r>
            </a:p>
          </p:txBody>
        </p:sp>
        <p:sp>
          <p:nvSpPr>
            <p:cNvPr id="28712" name="Text Box 40">
              <a:extLst>
                <a:ext uri="{FF2B5EF4-FFF2-40B4-BE49-F238E27FC236}">
                  <a16:creationId xmlns:a16="http://schemas.microsoft.com/office/drawing/2014/main" id="{17FB4A71-A6A1-21C3-29AE-005EBCA1E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3539"/>
              <a:ext cx="1574" cy="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800" b="1" noProof="1">
                  <a:latin typeface="Arial" panose="020B0604020202020204" pitchFamily="34" charset="0"/>
                  <a:sym typeface="Symbol" panose="05050102010706020507" pitchFamily="18" charset="2"/>
                </a:rPr>
                <a:t>Return on investment:</a:t>
              </a:r>
              <a:endParaRPr lang="en-GB" altLang="en-US" sz="1800" noProof="1">
                <a:latin typeface="Arial" panose="020B0604020202020204" pitchFamily="34" charset="0"/>
                <a:sym typeface="Symbol" panose="05050102010706020507" pitchFamily="18" charset="2"/>
              </a:endParaRPr>
            </a:p>
            <a:p>
              <a:r>
                <a:rPr lang="en-GB" altLang="en-US" sz="1800" noProof="1">
                  <a:latin typeface="Arial" panose="020B0604020202020204" pitchFamily="34" charset="0"/>
                  <a:sym typeface="Symbol" panose="05050102010706020507" pitchFamily="18" charset="2"/>
                </a:rPr>
                <a:t>x where NPV(x) = 0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  <a:sym typeface="Symbol" panose="05050102010706020507" pitchFamily="18" charset="2"/>
                </a:rPr>
                <a:t>Shipyard: x=113%</a:t>
              </a:r>
              <a:endParaRPr lang="en-GB" altLang="en-US" sz="1800" b="1" noProof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extLst>
              <a:ext uri="{FF2B5EF4-FFF2-40B4-BE49-F238E27FC236}">
                <a16:creationId xmlns:a16="http://schemas.microsoft.com/office/drawing/2014/main" id="{A04C3BCE-76E2-F985-9AEE-6A37D8123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8.7A    Goal-domain tracing - critical areas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02D693CB-EB0C-BF86-0036-A81D5E4EA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386013"/>
            <a:ext cx="2214563" cy="17684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 Narrow" panose="020B0606020202030204" pitchFamily="34" charset="0"/>
              </a:rPr>
              <a:t>Replace IT platform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Integrate doc and data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Experience data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Systematic marketing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Capture cost data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Speed up invoicing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B373535C-3433-3657-A599-4D5D241B782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59969" y="178594"/>
            <a:ext cx="1547813" cy="2867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 Narrow" panose="020B0606020202030204" pitchFamily="34" charset="0"/>
              </a:rPr>
              <a:t>Marketing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Quotation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Prod.planning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Cost registr.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Invoicing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. . .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Payroll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IT operations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Usability</a:t>
            </a:r>
          </a:p>
          <a:p>
            <a:r>
              <a:rPr lang="en-GB" altLang="en-US" sz="1800" b="1" noProof="1">
                <a:latin typeface="Arial Narrow" panose="020B0606020202030204" pitchFamily="34" charset="0"/>
              </a:rPr>
              <a:t>Response time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CDF4455A-FC7D-52F8-3C53-2CE46AD4B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5081588" cy="3316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2" name="Line 6">
            <a:extLst>
              <a:ext uri="{FF2B5EF4-FFF2-40B4-BE49-F238E27FC236}">
                <a16:creationId xmlns:a16="http://schemas.microsoft.com/office/drawing/2014/main" id="{DCD94CC1-56CB-13AE-5F16-E2802BB10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8025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3" name="Line 7">
            <a:extLst>
              <a:ext uri="{FF2B5EF4-FFF2-40B4-BE49-F238E27FC236}">
                <a16:creationId xmlns:a16="http://schemas.microsoft.com/office/drawing/2014/main" id="{F5417321-897E-6D36-3EEB-61D6A58C20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1075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4" name="Line 8">
            <a:extLst>
              <a:ext uri="{FF2B5EF4-FFF2-40B4-BE49-F238E27FC236}">
                <a16:creationId xmlns:a16="http://schemas.microsoft.com/office/drawing/2014/main" id="{48BC682A-5B9B-6933-B139-3C558D6A706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5713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9">
            <a:extLst>
              <a:ext uri="{FF2B5EF4-FFF2-40B4-BE49-F238E27FC236}">
                <a16:creationId xmlns:a16="http://schemas.microsoft.com/office/drawing/2014/main" id="{BE41FF52-A7F8-C7BE-1A99-ECE43C47875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8763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Line 10">
            <a:extLst>
              <a:ext uri="{FF2B5EF4-FFF2-40B4-BE49-F238E27FC236}">
                <a16:creationId xmlns:a16="http://schemas.microsoft.com/office/drawing/2014/main" id="{8EF09BCC-6FEE-CB4D-3439-D8182086E9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7" name="Line 11">
            <a:extLst>
              <a:ext uri="{FF2B5EF4-FFF2-40B4-BE49-F238E27FC236}">
                <a16:creationId xmlns:a16="http://schemas.microsoft.com/office/drawing/2014/main" id="{3D51F331-B930-ED4A-ADD3-5D1EC745A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6450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8" name="Line 12">
            <a:extLst>
              <a:ext uri="{FF2B5EF4-FFF2-40B4-BE49-F238E27FC236}">
                <a16:creationId xmlns:a16="http://schemas.microsoft.com/office/drawing/2014/main" id="{F30998CC-CE11-DA5D-DBFE-4EA529D399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1088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9" name="Line 13">
            <a:extLst>
              <a:ext uri="{FF2B5EF4-FFF2-40B4-BE49-F238E27FC236}">
                <a16:creationId xmlns:a16="http://schemas.microsoft.com/office/drawing/2014/main" id="{E1726C50-76AA-ED53-8F89-C1BA0F433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138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0" name="Line 14">
            <a:extLst>
              <a:ext uri="{FF2B5EF4-FFF2-40B4-BE49-F238E27FC236}">
                <a16:creationId xmlns:a16="http://schemas.microsoft.com/office/drawing/2014/main" id="{1FE326FB-B675-DBD6-3C0D-5A9C5A2AB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8775" y="838200"/>
            <a:ext cx="0" cy="3316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1" name="Line 15">
            <a:extLst>
              <a:ext uri="{FF2B5EF4-FFF2-40B4-BE49-F238E27FC236}">
                <a16:creationId xmlns:a16="http://schemas.microsoft.com/office/drawing/2014/main" id="{FED551F8-2305-9F8C-3619-8322EDB80D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025775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2" name="Line 16">
            <a:extLst>
              <a:ext uri="{FF2B5EF4-FFF2-40B4-BE49-F238E27FC236}">
                <a16:creationId xmlns:a16="http://schemas.microsoft.com/office/drawing/2014/main" id="{CBF33B32-6403-8297-41FC-08B6ACBFD3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302000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3" name="Line 17">
            <a:extLst>
              <a:ext uri="{FF2B5EF4-FFF2-40B4-BE49-F238E27FC236}">
                <a16:creationId xmlns:a16="http://schemas.microsoft.com/office/drawing/2014/main" id="{2D9AA465-12DB-124A-00C4-299570A9457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578225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4" name="Line 18">
            <a:extLst>
              <a:ext uri="{FF2B5EF4-FFF2-40B4-BE49-F238E27FC236}">
                <a16:creationId xmlns:a16="http://schemas.microsoft.com/office/drawing/2014/main" id="{37861030-263F-F207-9F0E-D2A5DCF910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854450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5" name="Line 19">
            <a:extLst>
              <a:ext uri="{FF2B5EF4-FFF2-40B4-BE49-F238E27FC236}">
                <a16:creationId xmlns:a16="http://schemas.microsoft.com/office/drawing/2014/main" id="{3250138E-155F-F903-740E-7AAADCC318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854450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6" name="Line 20">
            <a:extLst>
              <a:ext uri="{FF2B5EF4-FFF2-40B4-BE49-F238E27FC236}">
                <a16:creationId xmlns:a16="http://schemas.microsoft.com/office/drawing/2014/main" id="{6BB96DA6-E535-0EF2-AEBD-AF2ED984D40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749550"/>
            <a:ext cx="508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7" name="Oval 21">
            <a:extLst>
              <a:ext uri="{FF2B5EF4-FFF2-40B4-BE49-F238E27FC236}">
                <a16:creationId xmlns:a16="http://schemas.microsoft.com/office/drawing/2014/main" id="{1D8BFC37-55D1-9089-F641-E74F8E049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875" y="3902075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8" name="Oval 22">
            <a:extLst>
              <a:ext uri="{FF2B5EF4-FFF2-40B4-BE49-F238E27FC236}">
                <a16:creationId xmlns:a16="http://schemas.microsoft.com/office/drawing/2014/main" id="{A1CEA817-3CAC-9B2A-88B1-E7F1A9D4E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2520950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9" name="Oval 23">
            <a:extLst>
              <a:ext uri="{FF2B5EF4-FFF2-40B4-BE49-F238E27FC236}">
                <a16:creationId xmlns:a16="http://schemas.microsoft.com/office/drawing/2014/main" id="{4906D9C0-3D5D-72C8-B4B3-48C6503CF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0538" y="2797175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0" name="Oval 24">
            <a:extLst>
              <a:ext uri="{FF2B5EF4-FFF2-40B4-BE49-F238E27FC236}">
                <a16:creationId xmlns:a16="http://schemas.microsoft.com/office/drawing/2014/main" id="{F92838C1-C7EA-EDB3-5D01-58705635B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797175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1" name="Oval 25">
            <a:extLst>
              <a:ext uri="{FF2B5EF4-FFF2-40B4-BE49-F238E27FC236}">
                <a16:creationId xmlns:a16="http://schemas.microsoft.com/office/drawing/2014/main" id="{36103A8A-1B22-186C-BADC-6B6CD8C2C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175" y="2797175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2" name="Oval 26">
            <a:extLst>
              <a:ext uri="{FF2B5EF4-FFF2-40B4-BE49-F238E27FC236}">
                <a16:creationId xmlns:a16="http://schemas.microsoft.com/office/drawing/2014/main" id="{D8FF0280-0F71-E31B-12A1-31FF17406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675" y="362585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3" name="Oval 27">
            <a:extLst>
              <a:ext uri="{FF2B5EF4-FFF2-40B4-BE49-F238E27FC236}">
                <a16:creationId xmlns:a16="http://schemas.microsoft.com/office/drawing/2014/main" id="{7E1EF664-4520-978C-20B8-583918B2A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175" y="307340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4" name="Oval 28">
            <a:extLst>
              <a:ext uri="{FF2B5EF4-FFF2-40B4-BE49-F238E27FC236}">
                <a16:creationId xmlns:a16="http://schemas.microsoft.com/office/drawing/2014/main" id="{EBC7D678-EA7A-CB97-F79F-E35E5E5AE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07340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5" name="Oval 29">
            <a:extLst>
              <a:ext uri="{FF2B5EF4-FFF2-40B4-BE49-F238E27FC236}">
                <a16:creationId xmlns:a16="http://schemas.microsoft.com/office/drawing/2014/main" id="{85C5B210-9BCA-CB7C-0828-47BEBC13A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8" y="3073400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6" name="Oval 30">
            <a:extLst>
              <a:ext uri="{FF2B5EF4-FFF2-40B4-BE49-F238E27FC236}">
                <a16:creationId xmlns:a16="http://schemas.microsoft.com/office/drawing/2014/main" id="{882B2FC6-C087-F693-C07C-1946ADC84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5925" y="307340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7" name="Oval 31">
            <a:extLst>
              <a:ext uri="{FF2B5EF4-FFF2-40B4-BE49-F238E27FC236}">
                <a16:creationId xmlns:a16="http://schemas.microsoft.com/office/drawing/2014/main" id="{1D456BF3-D131-2BDC-707D-36AA8E203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0538" y="3349625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8" name="Oval 32">
            <a:extLst>
              <a:ext uri="{FF2B5EF4-FFF2-40B4-BE49-F238E27FC236}">
                <a16:creationId xmlns:a16="http://schemas.microsoft.com/office/drawing/2014/main" id="{DB3EC559-08A0-1F77-623D-6A785E214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588" y="3349625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9" name="Oval 33">
            <a:extLst>
              <a:ext uri="{FF2B5EF4-FFF2-40B4-BE49-F238E27FC236}">
                <a16:creationId xmlns:a16="http://schemas.microsoft.com/office/drawing/2014/main" id="{C2BD5EC9-FA3F-93E3-2AFC-DEB2BC17B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5925" y="3902075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0" name="Oval 34">
            <a:extLst>
              <a:ext uri="{FF2B5EF4-FFF2-40B4-BE49-F238E27FC236}">
                <a16:creationId xmlns:a16="http://schemas.microsoft.com/office/drawing/2014/main" id="{5B8938DF-337E-80AE-E99B-8E3EE0A0D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6038" y="3625850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1" name="Oval 35">
            <a:extLst>
              <a:ext uri="{FF2B5EF4-FFF2-40B4-BE49-F238E27FC236}">
                <a16:creationId xmlns:a16="http://schemas.microsoft.com/office/drawing/2014/main" id="{0FF105CC-C0B4-7458-818C-8F8F0FA5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3600" y="362585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2" name="Oval 36">
            <a:extLst>
              <a:ext uri="{FF2B5EF4-FFF2-40B4-BE49-F238E27FC236}">
                <a16:creationId xmlns:a16="http://schemas.microsoft.com/office/drawing/2014/main" id="{DB51E6EA-7838-4901-59E8-B7283FD08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675" y="3902075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3" name="Oval 37">
            <a:extLst>
              <a:ext uri="{FF2B5EF4-FFF2-40B4-BE49-F238E27FC236}">
                <a16:creationId xmlns:a16="http://schemas.microsoft.com/office/drawing/2014/main" id="{692E270C-7889-6CCA-3AB9-5A3F1E5D2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588" y="3902075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4" name="Oval 38">
            <a:extLst>
              <a:ext uri="{FF2B5EF4-FFF2-40B4-BE49-F238E27FC236}">
                <a16:creationId xmlns:a16="http://schemas.microsoft.com/office/drawing/2014/main" id="{D0C02BE3-8309-A9EA-146A-FFCCC301C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3625850"/>
            <a:ext cx="179387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5" name="Oval 39">
            <a:extLst>
              <a:ext uri="{FF2B5EF4-FFF2-40B4-BE49-F238E27FC236}">
                <a16:creationId xmlns:a16="http://schemas.microsoft.com/office/drawing/2014/main" id="{1CF33D58-F2ED-2E3E-20E9-B3CCBE35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3600" y="2520950"/>
            <a:ext cx="179388" cy="179388"/>
          </a:xfrm>
          <a:prstGeom prst="ellipse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6" name="AutoShape 40">
            <a:extLst>
              <a:ext uri="{FF2B5EF4-FFF2-40B4-BE49-F238E27FC236}">
                <a16:creationId xmlns:a16="http://schemas.microsoft.com/office/drawing/2014/main" id="{634D49C3-2E0F-048D-38E5-32A59E2F2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724400"/>
            <a:ext cx="3086100" cy="714375"/>
          </a:xfrm>
          <a:prstGeom prst="wedgeRoundRectCallout">
            <a:avLst>
              <a:gd name="adj1" fmla="val 36833"/>
              <a:gd name="adj2" fmla="val -144222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Goal requires improvement in</a:t>
            </a:r>
          </a:p>
          <a:p>
            <a:r>
              <a:rPr lang="da-DK" alt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this work area or quality area</a:t>
            </a:r>
            <a:endParaRPr lang="en-GB" altLang="en-US" sz="1800" b="1">
              <a:latin typeface="Arial Narrow" panose="020B0606020202030204" pitchFamily="34" charset="0"/>
            </a:endParaRPr>
          </a:p>
        </p:txBody>
      </p:sp>
      <p:sp>
        <p:nvSpPr>
          <p:cNvPr id="29737" name="AutoShape 41">
            <a:extLst>
              <a:ext uri="{FF2B5EF4-FFF2-40B4-BE49-F238E27FC236}">
                <a16:creationId xmlns:a16="http://schemas.microsoft.com/office/drawing/2014/main" id="{5AF34366-0E3F-110A-CD51-6A0BA4B3E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8638" y="4724400"/>
            <a:ext cx="3251200" cy="714375"/>
          </a:xfrm>
          <a:prstGeom prst="wedgeRoundRectCallout">
            <a:avLst>
              <a:gd name="adj1" fmla="val -70495"/>
              <a:gd name="adj2" fmla="val -19778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= This work area / quality factor</a:t>
            </a:r>
          </a:p>
          <a:p>
            <a:r>
              <a:rPr lang="da-DK" alt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is critical for this goal</a:t>
            </a:r>
            <a:endParaRPr lang="en-GB" altLang="en-US" sz="1800" b="1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1158</Words>
  <Application>Microsoft Office PowerPoint</Application>
  <PresentationFormat>On-screen Show (4:3)</PresentationFormat>
  <Paragraphs>251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Times New Roman</vt:lpstr>
      <vt:lpstr>Arial</vt:lpstr>
      <vt:lpstr>Arial Narrow</vt:lpstr>
      <vt:lpstr>Symbol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15</cp:revision>
  <dcterms:created xsi:type="dcterms:W3CDTF">2002-02-19T10:53:20Z</dcterms:created>
  <dcterms:modified xsi:type="dcterms:W3CDTF">2023-01-25T18:28:51Z</dcterms:modified>
</cp:coreProperties>
</file>