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88" r:id="rId2"/>
    <p:sldId id="256" r:id="rId3"/>
    <p:sldId id="289" r:id="rId4"/>
    <p:sldId id="290" r:id="rId5"/>
    <p:sldId id="270" r:id="rId6"/>
    <p:sldId id="271" r:id="rId7"/>
    <p:sldId id="272" r:id="rId8"/>
    <p:sldId id="273" r:id="rId9"/>
    <p:sldId id="274" r:id="rId10"/>
    <p:sldId id="275" r:id="rId11"/>
    <p:sldId id="267" r:id="rId12"/>
    <p:sldId id="276" r:id="rId13"/>
    <p:sldId id="277" r:id="rId14"/>
    <p:sldId id="278" r:id="rId15"/>
    <p:sldId id="291" r:id="rId16"/>
    <p:sldId id="292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orient="horz" pos="2784">
          <p15:clr>
            <a:srgbClr val="A4A3A4"/>
          </p15:clr>
        </p15:guide>
        <p15:guide id="3" pos="432">
          <p15:clr>
            <a:srgbClr val="A4A3A4"/>
          </p15:clr>
        </p15:guide>
        <p15:guide id="4" pos="52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5" autoAdjust="0"/>
    <p:restoredTop sz="90929"/>
  </p:normalViewPr>
  <p:slideViewPr>
    <p:cSldViewPr showGuides="1">
      <p:cViewPr varScale="1">
        <p:scale>
          <a:sx n="80" d="100"/>
          <a:sy n="80" d="100"/>
        </p:scale>
        <p:origin x="1188" y="96"/>
      </p:cViewPr>
      <p:guideLst>
        <p:guide orient="horz" pos="3888"/>
        <p:guide orient="horz" pos="2784"/>
        <p:guide pos="432"/>
        <p:guide pos="5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A92E2228-33E2-F6F7-B2B4-516BFD93D0C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D14380E-A17A-34B3-57EF-093545BC086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7CD604D-0BB2-E243-BBC0-EC0583D24175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F514E892-1D1C-1273-0DC8-B5992290FD8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B0EFCF52-0911-7217-E587-C20AF7E2EB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87C6B6A4-82E7-D98E-AC17-3330FFF15C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005544E5-A21A-4262-AF4E-81B7ACD7145D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5F7767F-3F87-72CC-2321-1AF2927F6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3B30B-AC91-4BDE-88D5-E00F73F7F729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6D84459C-BA59-2119-2017-99391422981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CD87EA4A-BDD0-F919-BF2D-A909DAA505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1F56636-5356-5697-AAB6-9C33EF4409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5C557-CAA7-4DFF-A7C4-75797F29191E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FCB3DAE7-D8A2-F0AD-ED14-F6A97219256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FAF4C3F9-50C3-D33F-0D0A-8734BCABEB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71845D6-2C82-A386-C875-AE5B088960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E06F9-F862-4E1C-9060-45E69116CB2F}" type="slidenum">
              <a:rPr altLang="en-US"/>
              <a:pPr/>
              <a:t>11</a:t>
            </a:fld>
            <a:endParaRPr lang="en-GB" altLang="en-US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A0AE0E6C-FCBE-79A8-F1A2-6C248AD1742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E7DDD9B4-4EAB-4889-585C-4DBF008EAF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AB44B31-E189-0DAE-A889-F4FC229037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74E831-EC7C-41F7-B349-557C49EDE963}" type="slidenum">
              <a:rPr altLang="en-US"/>
              <a:pPr/>
              <a:t>12</a:t>
            </a:fld>
            <a:endParaRPr lang="en-GB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DF7074B7-A447-6B4C-492C-814B4B4EE72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262415CE-3AB7-F61D-AFDB-2B03CAD06D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0A28260-4CBF-395C-09E4-A74D206ED9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2695D1-F20F-4CD5-8387-CC1086A81080}" type="slidenum">
              <a:rPr altLang="en-US"/>
              <a:pPr/>
              <a:t>13</a:t>
            </a:fld>
            <a:endParaRPr lang="en-GB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184CEDA8-772D-63FE-D942-85FCC30A3EC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847D4EA7-03C7-814B-A328-E21C7C4907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6415445-EE17-31CE-E95C-C664CEAFF7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0AAF84-1FDE-440E-9586-63C33371D099}" type="slidenum">
              <a:rPr altLang="en-US"/>
              <a:pPr/>
              <a:t>14</a:t>
            </a:fld>
            <a:endParaRPr lang="en-GB" altLang="en-US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1C6E3A06-2759-CA9C-B85F-6B9DC0AEDF0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6BEE7DC7-DCAD-CF86-2503-6009DC9D5C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F8C91BF-754D-9A69-2D62-8FCC8191F7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1560F-F7BF-442A-A3D2-25DDF22C6AE1}" type="slidenum">
              <a:rPr altLang="en-US"/>
              <a:pPr/>
              <a:t>15</a:t>
            </a:fld>
            <a:endParaRPr lang="en-GB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EDE3D668-0938-F04B-44A7-75C83B7EEFF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417F20C-A1C8-A903-08B1-0ED89E9806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9371355-F534-103E-0FC4-A3780E9EB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4B102-FF29-4BA7-8B13-3A9E8CA103A9}" type="slidenum">
              <a:rPr altLang="en-US"/>
              <a:pPr/>
              <a:t>16</a:t>
            </a:fld>
            <a:endParaRPr lang="en-GB" altLang="en-US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15624911-825F-99F4-025B-7C8826F29E9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09A6BA7E-04D4-30E9-0798-5FDA16B419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B9115210-5F1F-49D2-C60F-F378BC1D2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96A0E-BB57-4C1F-BFBB-2F0DA41EF693}" type="slidenum">
              <a:rPr altLang="en-US"/>
              <a:pPr/>
              <a:t>17</a:t>
            </a:fld>
            <a:endParaRPr lang="en-GB" altLang="en-US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F8025178-7F95-AD38-AB97-388E035FE27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928E35D4-E7A5-70E8-248E-2F2BB4CA66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25F5244-5FA1-97BC-B106-BCBD2D074E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0E8A3-70F1-44B5-874C-B0100943D7F9}" type="slidenum">
              <a:rPr altLang="en-US"/>
              <a:pPr/>
              <a:t>18</a:t>
            </a:fld>
            <a:endParaRPr lang="en-GB" altLang="en-US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ABCD7D94-2C1F-BD4D-C4B7-D051EC8E89B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B6BE9B0D-47C2-02BE-ED8F-9F3653A529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1DC20A1-DD0E-69A9-16A7-9A8DA231F8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AE9CD-E85D-44F0-96FE-8D6F321C7A25}" type="slidenum">
              <a:rPr altLang="en-US"/>
              <a:pPr/>
              <a:t>19</a:t>
            </a:fld>
            <a:endParaRPr lang="en-GB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6B918A33-BBAC-EBB6-03D8-E7E8D87B5FF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92B9F542-7AE3-591B-5B88-27972BFD52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E816E79-542D-477E-9D48-0D8404F196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A5D9B-31F0-4E7B-82B2-692C5D170C09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9BB9974D-CA77-66AE-4F90-11901F87CC3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06666B1-A3DF-533A-43BE-102EBE3379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3F3389F-A341-EE0F-CA8C-B2DF716232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20613-719E-4170-B6A7-001532F74A29}" type="slidenum">
              <a:rPr altLang="en-US"/>
              <a:pPr/>
              <a:t>20</a:t>
            </a:fld>
            <a:endParaRPr lang="en-GB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515A7621-FE97-096D-8591-9392EDDB2F6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EEA9FAF9-FC50-C57E-5443-A967321B25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0E4663D-4558-E95F-B402-04480F5E61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3EF16A-69F0-4331-85BE-6E3CCC45D440}" type="slidenum">
              <a:rPr altLang="en-US"/>
              <a:pPr/>
              <a:t>21</a:t>
            </a:fld>
            <a:endParaRPr lang="en-GB" altLang="en-US"/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591BE6E6-49CF-143F-16C2-97797CE538B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C721FDA5-4D4A-F9D5-6A81-BDDF8B92A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B9A921B6-7D90-773C-262E-1A3BAEF48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69B99-373A-43DF-895E-3A409A97B382}" type="slidenum">
              <a:rPr altLang="en-US"/>
              <a:pPr/>
              <a:t>22</a:t>
            </a:fld>
            <a:endParaRPr lang="en-GB" alt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D4A142A3-9474-9FC8-C300-93B0DE4BAC3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238C415E-93BD-42AB-C6AA-ABA7BEEE41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2572B98-F69A-1CF4-830E-A22D2F4B8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B6BD0-B209-44BF-B59B-C77E1B783FD0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663A9798-7A87-46E1-E240-C502F021BDE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1BCFF9DF-BF6B-22BE-7AC3-AEEAE48C60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0049CA8-E2DE-24E8-E46E-671C601AE9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727D4F-F8CB-4065-8438-C8C0E2E56FE6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FF1FA8FD-BB47-AA81-33F7-01AE082F274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6A38797E-A032-9273-F994-3AAE642068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AB69EA3-D3FE-5CAE-EF4B-638CAB2DBD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56E5F-2C32-46F5-AAFC-619D6E1AAACB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EE821912-5BB2-BAF1-FF35-80B4285E032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75BA6E00-0618-6147-E675-9BBCEE55FF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F09CB28-4E4D-B662-7202-EBB4521378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D816F-F8F0-4A06-965B-C42587A2A215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8353BAFB-CDC6-3336-EE31-C898AD3719A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FE0E3456-842A-688F-7BEE-EDF0D4525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A42155E-18B8-38F1-957D-0E0448AA40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CABFF-69BE-4027-B0A7-BCDE374388D4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E57B18A-B1B3-7669-8CE1-CAF1D56DCB5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65A3B911-6365-D82D-81F9-6196C72875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5C4567A-6DFB-C7DB-78BA-D98FA0C962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49EBF-F2F4-4CBE-854E-A93CF7E4857F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4FF0ED41-6450-0B16-392C-FF37AD79F42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C85EEBBA-1AD2-A9F9-6FF4-E8CD1B560B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543CF6F-FB1E-06B5-6A51-7971C5FC43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016F4-2779-4091-9F04-7BD4A11B3D34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CCF32D46-5162-6B5D-331D-9A0602EBD3A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1A832C3F-3FFC-BB2E-E56D-03966FEE6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CD8E4-65CE-D5C5-A071-C0BBD508B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057F85-0D0B-8569-823C-C2F4B4B13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13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945A1-F62F-07F2-FBA5-8E955963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A79E37-624D-69E4-B1F0-5A4EC64D0E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2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304366-ABE9-A77F-BB31-5BD57144A6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F5701-BEBF-2F1D-30DC-409396582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84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DEAB0-EC14-9BBE-92E8-7E85B20CA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34802-640B-12F5-CB10-750A7FA41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0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CD717-6E7F-E08E-37D5-C3875421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6A9D6-F655-11B5-F1B2-74932146A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52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CF858-403E-3209-00FF-235E59CE1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6B5C9-780A-6B3D-A995-408C0C2B04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4DF75-1139-6CCB-AF1B-750E02BA1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48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8E924-6568-E06D-0DC9-D61E3B659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9C766-8EFC-31A9-31C5-C587C9311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70775-2BF6-591C-C0C0-A740B2885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0D0B0-0D76-2C4E-85F3-B2F3B7CBB6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CE1B6D-02B4-94F8-5E95-BE9DFEBA0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3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35100-FF2A-5ED1-BCEF-63F0F407D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17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82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D90C9-CD13-21E0-A968-B12654FE4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E7819-9F1B-618F-4F98-4AF64D090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3E8FA3-1F22-F955-6074-1FBD02F60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3773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A9E9D-12C2-5789-E503-39D49E83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F21BE3-7989-8E31-D7F0-C2ADCE8DEC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C6EB7-84C2-1960-7799-FF2FEB81D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892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6102796E-6A1F-5CC2-E1D3-66DA08518E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3">
            <a:extLst>
              <a:ext uri="{FF2B5EF4-FFF2-40B4-BE49-F238E27FC236}">
                <a16:creationId xmlns:a16="http://schemas.microsoft.com/office/drawing/2014/main" id="{8B6EFC90-828A-EC10-7033-04F05CF21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49363"/>
            <a:ext cx="7289800" cy="354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6. Quality requirements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extLst>
              <a:ext uri="{FF2B5EF4-FFF2-40B4-BE49-F238E27FC236}">
                <a16:creationId xmlns:a16="http://schemas.microsoft.com/office/drawing/2014/main" id="{D48EB7C3-A340-F44D-6F61-53FCC45BB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5867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Text Box 3">
            <a:extLst>
              <a:ext uri="{FF2B5EF4-FFF2-40B4-BE49-F238E27FC236}">
                <a16:creationId xmlns:a16="http://schemas.microsoft.com/office/drawing/2014/main" id="{FB4BBFA8-3AA0-38F4-27B7-C2BF42C29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6.5C    Response times, M/D/1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7C36B341-06F7-5B40-2061-7C50ABC663AB}"/>
              </a:ext>
            </a:extLst>
          </p:cNvPr>
          <p:cNvSpPr txBox="1">
            <a:spLocks noChangeArrowheads="1"/>
          </p:cNvSpPr>
          <p:nvPr/>
        </p:nvSpPr>
        <p:spPr bwMode="auto">
          <a:xfrm rot="-2306869">
            <a:off x="5362575" y="3138488"/>
            <a:ext cx="8286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Average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B784161D-D292-B84B-AF4A-EE0E811825F4}"/>
              </a:ext>
            </a:extLst>
          </p:cNvPr>
          <p:cNvSpPr txBox="1">
            <a:spLocks noChangeArrowheads="1"/>
          </p:cNvSpPr>
          <p:nvPr/>
        </p:nvSpPr>
        <p:spPr bwMode="auto">
          <a:xfrm rot="-1330819">
            <a:off x="4318000" y="2695575"/>
            <a:ext cx="406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99%</a:t>
            </a:r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72CF9DBB-001D-D1FE-D74D-B3C77E8D3B2B}"/>
              </a:ext>
            </a:extLst>
          </p:cNvPr>
          <p:cNvSpPr txBox="1">
            <a:spLocks noChangeArrowheads="1"/>
          </p:cNvSpPr>
          <p:nvPr/>
        </p:nvSpPr>
        <p:spPr bwMode="auto">
          <a:xfrm rot="-1975573">
            <a:off x="4787900" y="2727325"/>
            <a:ext cx="479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95%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56A15DBD-1A4A-0879-181D-AFF7A8DE1F76}"/>
              </a:ext>
            </a:extLst>
          </p:cNvPr>
          <p:cNvSpPr txBox="1">
            <a:spLocks noChangeArrowheads="1"/>
          </p:cNvSpPr>
          <p:nvPr/>
        </p:nvSpPr>
        <p:spPr bwMode="auto">
          <a:xfrm rot="-2792364">
            <a:off x="5327651" y="2670175"/>
            <a:ext cx="4064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90%</a:t>
            </a:r>
          </a:p>
        </p:txBody>
      </p:sp>
      <p:sp>
        <p:nvSpPr>
          <p:cNvPr id="23560" name="Text Box 8">
            <a:extLst>
              <a:ext uri="{FF2B5EF4-FFF2-40B4-BE49-F238E27FC236}">
                <a16:creationId xmlns:a16="http://schemas.microsoft.com/office/drawing/2014/main" id="{3B0679AD-A795-2548-7BCC-644636AFC863}"/>
              </a:ext>
            </a:extLst>
          </p:cNvPr>
          <p:cNvSpPr txBox="1">
            <a:spLocks noChangeArrowheads="1"/>
          </p:cNvSpPr>
          <p:nvPr/>
        </p:nvSpPr>
        <p:spPr bwMode="auto">
          <a:xfrm rot="-2706273">
            <a:off x="5381626" y="2895600"/>
            <a:ext cx="4064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80%</a:t>
            </a:r>
          </a:p>
        </p:txBody>
      </p:sp>
      <p:sp>
        <p:nvSpPr>
          <p:cNvPr id="23561" name="Text Box 9">
            <a:extLst>
              <a:ext uri="{FF2B5EF4-FFF2-40B4-BE49-F238E27FC236}">
                <a16:creationId xmlns:a16="http://schemas.microsoft.com/office/drawing/2014/main" id="{80606ECF-047E-7AE3-CE3F-E832307C3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198938"/>
            <a:ext cx="14192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System load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3562" name="Text Box 10">
            <a:extLst>
              <a:ext uri="{FF2B5EF4-FFF2-40B4-BE49-F238E27FC236}">
                <a16:creationId xmlns:a16="http://schemas.microsoft.com/office/drawing/2014/main" id="{3E1E1E0E-BC5B-EB6A-97CA-D9A1C65450C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7169" y="2315370"/>
            <a:ext cx="18637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Response factor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3564" name="AutoShape 12">
            <a:extLst>
              <a:ext uri="{FF2B5EF4-FFF2-40B4-BE49-F238E27FC236}">
                <a16:creationId xmlns:a16="http://schemas.microsoft.com/office/drawing/2014/main" id="{EF2A43DE-CE1D-B6B7-E64B-77DC71547967}"/>
              </a:ext>
            </a:extLst>
          </p:cNvPr>
          <p:cNvSpPr>
            <a:spLocks noChangeArrowheads="1"/>
          </p:cNvSpPr>
          <p:nvPr/>
        </p:nvSpPr>
        <p:spPr bwMode="auto">
          <a:xfrm rot="-4061562">
            <a:off x="4745038" y="4483100"/>
            <a:ext cx="712788" cy="230187"/>
          </a:xfrm>
          <a:prstGeom prst="rightArrow">
            <a:avLst>
              <a:gd name="adj1" fmla="val 50000"/>
              <a:gd name="adj2" fmla="val 77414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65" name="Text Box 13">
            <a:extLst>
              <a:ext uri="{FF2B5EF4-FFF2-40B4-BE49-F238E27FC236}">
                <a16:creationId xmlns:a16="http://schemas.microsoft.com/office/drawing/2014/main" id="{F1B89871-2E26-4CDF-3532-7A8A84009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75" y="819150"/>
            <a:ext cx="25495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Service time: Constant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3566" name="Text Box 14">
            <a:extLst>
              <a:ext uri="{FF2B5EF4-FFF2-40B4-BE49-F238E27FC236}">
                <a16:creationId xmlns:a16="http://schemas.microsoft.com/office/drawing/2014/main" id="{81869EAB-0DD8-0894-3854-2C924B375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648200"/>
            <a:ext cx="4378325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Example: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Service time: Time to process one request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Average service time:	  8 s (constant)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Average interarrival time:	10 s (exp. distr.)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System load: 	8/10 = 0.8</a:t>
            </a:r>
          </a:p>
        </p:txBody>
      </p:sp>
      <p:sp>
        <p:nvSpPr>
          <p:cNvPr id="23567" name="Text Box 15">
            <a:extLst>
              <a:ext uri="{FF2B5EF4-FFF2-40B4-BE49-F238E27FC236}">
                <a16:creationId xmlns:a16="http://schemas.microsoft.com/office/drawing/2014/main" id="{A32581F4-7C00-917B-EE70-302A9B570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813" y="4938713"/>
            <a:ext cx="2744787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Average response time:</a:t>
            </a:r>
          </a:p>
          <a:p>
            <a:pPr>
              <a:spcAft>
                <a:spcPct val="50000"/>
              </a:spcAft>
            </a:pPr>
            <a:r>
              <a:rPr lang="en-GB" altLang="en-US" sz="1800" noProof="1">
                <a:latin typeface="Arial" panose="020B0604020202020204" pitchFamily="34" charset="0"/>
              </a:rPr>
              <a:t>	3 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 noProof="1">
                <a:latin typeface="Arial" panose="020B0604020202020204" pitchFamily="34" charset="0"/>
              </a:rPr>
              <a:t> service time = 24 s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90% responses within: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6 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 noProof="1">
                <a:latin typeface="Arial" panose="020B0604020202020204" pitchFamily="34" charset="0"/>
              </a:rPr>
              <a:t> service time = 48 s</a:t>
            </a:r>
          </a:p>
        </p:txBody>
      </p:sp>
      <p:sp>
        <p:nvSpPr>
          <p:cNvPr id="23568" name="Rectangle 16">
            <a:extLst>
              <a:ext uri="{FF2B5EF4-FFF2-40B4-BE49-F238E27FC236}">
                <a16:creationId xmlns:a16="http://schemas.microsoft.com/office/drawing/2014/main" id="{F8A9843B-CE54-D163-C253-AFFFBF10C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5AB264B2-056A-A6D4-B5FE-0430D3D55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6.6A    Usability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910B9FBB-8FDE-3270-ACC0-7F6F7004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6613525" cy="14859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Usability requirements?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R1:	</a:t>
            </a:r>
            <a:r>
              <a:rPr lang="en-US" altLang="en-US" sz="1800">
                <a:latin typeface="Arial" panose="020B0604020202020204" pitchFamily="34" charset="0"/>
              </a:rPr>
              <a:t>System shall be easy to use??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R2:</a:t>
            </a:r>
            <a:r>
              <a:rPr lang="en-US" altLang="en-US" sz="1800">
                <a:latin typeface="Arial" panose="020B0604020202020204" pitchFamily="34" charset="0"/>
              </a:rPr>
              <a:t>	4 out of 5 new users can book a guest in 5 minutes, check in in 10 minutes, . . . 	</a:t>
            </a:r>
            <a:r>
              <a:rPr lang="en-US" altLang="en-US" sz="1800" i="1">
                <a:latin typeface="Arial" panose="020B0604020202020204" pitchFamily="34" charset="0"/>
              </a:rPr>
              <a:t>New user</a:t>
            </a:r>
            <a:r>
              <a:rPr lang="en-US" altLang="en-US" sz="1800">
                <a:latin typeface="Arial" panose="020B0604020202020204" pitchFamily="34" charset="0"/>
              </a:rPr>
              <a:t> means . . . Training . . .</a:t>
            </a:r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9E882EF6-3523-84EF-6CF7-49DBF29BD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625725"/>
            <a:ext cx="6613525" cy="1622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Achieving usability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Prototypes (mockups) before programming.</a:t>
            </a:r>
          </a:p>
          <a:p>
            <a:pPr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Usability test the prototype.</a:t>
            </a:r>
          </a:p>
          <a:p>
            <a:pPr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Redesign or revise the prototype.</a:t>
            </a:r>
          </a:p>
          <a:p>
            <a:pPr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Easier programming. High customer satisfaction.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E206A5FA-AAA0-FD73-7640-D6C3602A4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549775"/>
            <a:ext cx="6613525" cy="14573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Defect types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Program error: Not as intended by the programmer.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Missing functionality: Unsupported task or variant.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Usability problem: User cannot figure out . . . 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47978586-35D0-AF34-64F2-F8F40D148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 autoUpdateAnimBg="0"/>
      <p:bldP spid="1536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F580B7A3-23EB-E103-654D-BAB8777F2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6.6B    Usability problems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A775AE51-86A5-7DFE-9DEF-DDD7FFDD6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762000"/>
            <a:ext cx="7086600" cy="29305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144000" bIns="72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Examples of usability problems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P1:	</a:t>
            </a:r>
            <a:r>
              <a:rPr lang="en-US" altLang="en-US" sz="1800">
                <a:latin typeface="Arial" panose="020B0604020202020204" pitchFamily="34" charset="0"/>
              </a:rPr>
              <a:t>User takes long time to start search. Doesn’t notice “Use F10”. Tries many other ways first.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P2:</a:t>
            </a:r>
            <a:r>
              <a:rPr lang="en-US" altLang="en-US" sz="1800">
                <a:latin typeface="Arial" panose="020B0604020202020204" pitchFamily="34" charset="0"/>
              </a:rPr>
              <a:t>	Believes task completed and result saved. Should have used </a:t>
            </a:r>
            <a:r>
              <a:rPr lang="en-US" altLang="en-US" sz="1800" i="1">
                <a:latin typeface="Arial" panose="020B0604020202020204" pitchFamily="34" charset="0"/>
              </a:rPr>
              <a:t>Update</a:t>
            </a:r>
            <a:r>
              <a:rPr lang="en-US" altLang="en-US" sz="1800">
                <a:latin typeface="Arial" panose="020B0604020202020204" pitchFamily="34" charset="0"/>
              </a:rPr>
              <a:t> before closing.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P3:</a:t>
            </a:r>
            <a:r>
              <a:rPr lang="en-US" altLang="en-US" sz="1800">
                <a:latin typeface="Arial" panose="020B0604020202020204" pitchFamily="34" charset="0"/>
              </a:rPr>
              <a:t>	Cannot figure out which discount code to give customer. Knows which field to use.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P4:</a:t>
            </a:r>
            <a:r>
              <a:rPr lang="en-US" altLang="en-US" sz="1800">
                <a:latin typeface="Arial" panose="020B0604020202020204" pitchFamily="34" charset="0"/>
              </a:rPr>
              <a:t>	Crazy to go through 6 screens to fill 10 fields.</a:t>
            </a: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id="{5DF50D23-4749-B717-7AD1-9C03733AE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51275"/>
            <a:ext cx="7086600" cy="21066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144000" bIns="72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Problem classification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Task failure:</a:t>
            </a:r>
            <a:r>
              <a:rPr lang="en-US" altLang="en-US" sz="1800">
                <a:latin typeface="Arial" panose="020B0604020202020204" pitchFamily="34" charset="0"/>
              </a:rPr>
              <a:t> Task not completed - or believes it is completed.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Critical problem:</a:t>
            </a:r>
            <a:r>
              <a:rPr lang="en-US" altLang="en-US" sz="1800">
                <a:latin typeface="Arial" panose="020B0604020202020204" pitchFamily="34" charset="0"/>
              </a:rPr>
              <a:t>	Task failure or complaints that it is cumbersome.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Medium problem: </a:t>
            </a:r>
            <a:r>
              <a:rPr lang="en-US" altLang="en-US" sz="1800">
                <a:latin typeface="Arial" panose="020B0604020202020204" pitchFamily="34" charset="0"/>
              </a:rPr>
              <a:t>Finds out solution after lengthy attempts.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Minor problem: </a:t>
            </a:r>
            <a:r>
              <a:rPr lang="en-US" altLang="en-US" sz="1800">
                <a:latin typeface="Arial" panose="020B0604020202020204" pitchFamily="34" charset="0"/>
              </a:rPr>
              <a:t>Finds out solution after short attempts</a:t>
            </a: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10C440CF-9568-F0C8-D633-A6037DB1F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Text Box 10">
            <a:extLst>
              <a:ext uri="{FF2B5EF4-FFF2-40B4-BE49-F238E27FC236}">
                <a16:creationId xmlns:a16="http://schemas.microsoft.com/office/drawing/2014/main" id="{6E429BB6-DD85-6013-42F9-0A19972BE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63" y="76200"/>
            <a:ext cx="7475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6.6C    Usability test &amp; heuristic evaluation</a:t>
            </a:r>
          </a:p>
        </p:txBody>
      </p:sp>
      <p:sp>
        <p:nvSpPr>
          <p:cNvPr id="25629" name="Text Box 29">
            <a:extLst>
              <a:ext uri="{FF2B5EF4-FFF2-40B4-BE49-F238E27FC236}">
                <a16:creationId xmlns:a16="http://schemas.microsoft.com/office/drawing/2014/main" id="{212FF00F-79E0-818B-E1D0-5799074C4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3575" y="838200"/>
            <a:ext cx="10636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Facilitator</a:t>
            </a:r>
          </a:p>
        </p:txBody>
      </p:sp>
      <p:sp>
        <p:nvSpPr>
          <p:cNvPr id="25630" name="Text Box 30">
            <a:extLst>
              <a:ext uri="{FF2B5EF4-FFF2-40B4-BE49-F238E27FC236}">
                <a16:creationId xmlns:a16="http://schemas.microsoft.com/office/drawing/2014/main" id="{7FF82D9F-1781-C66D-080A-20D356353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923925"/>
            <a:ext cx="2181225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Usability test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Realistic introduction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Realistic tasks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Note problems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Observe only or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Think aloud &amp; ask</a:t>
            </a:r>
          </a:p>
        </p:txBody>
      </p:sp>
      <p:sp>
        <p:nvSpPr>
          <p:cNvPr id="25639" name="Text Box 39">
            <a:extLst>
              <a:ext uri="{FF2B5EF4-FFF2-40B4-BE49-F238E27FC236}">
                <a16:creationId xmlns:a16="http://schemas.microsoft.com/office/drawing/2014/main" id="{DDE9CEBB-C98D-6570-94A4-697B0E0CB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810125"/>
            <a:ext cx="31083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Usability test:</a:t>
            </a:r>
            <a:r>
              <a:rPr lang="en-GB" altLang="en-US" sz="1800" noProof="1">
                <a:latin typeface="Arial" panose="020B0604020202020204" pitchFamily="34" charset="0"/>
              </a:rPr>
              <a:t>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Cover all tasks?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Mockups find same problems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as test with final system?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pic>
        <p:nvPicPr>
          <p:cNvPr id="25640" name="Picture 40">
            <a:extLst>
              <a:ext uri="{FF2B5EF4-FFF2-40B4-BE49-F238E27FC236}">
                <a16:creationId xmlns:a16="http://schemas.microsoft.com/office/drawing/2014/main" id="{74580FB9-9B02-9FBD-4EEF-F8AAC7A39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1219200"/>
            <a:ext cx="5387975" cy="190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647" name="Group 47">
            <a:extLst>
              <a:ext uri="{FF2B5EF4-FFF2-40B4-BE49-F238E27FC236}">
                <a16:creationId xmlns:a16="http://schemas.microsoft.com/office/drawing/2014/main" id="{80A8CD8A-CF64-C793-DA07-E939BC64664A}"/>
              </a:ext>
            </a:extLst>
          </p:cNvPr>
          <p:cNvGrpSpPr>
            <a:grpSpLocks/>
          </p:cNvGrpSpPr>
          <p:nvPr/>
        </p:nvGrpSpPr>
        <p:grpSpPr bwMode="auto">
          <a:xfrm>
            <a:off x="622300" y="3276600"/>
            <a:ext cx="7912100" cy="1125538"/>
            <a:chOff x="392" y="2064"/>
            <a:chExt cx="4984" cy="709"/>
          </a:xfrm>
        </p:grpSpPr>
        <p:sp>
          <p:nvSpPr>
            <p:cNvPr id="25635" name="Text Box 35">
              <a:extLst>
                <a:ext uri="{FF2B5EF4-FFF2-40B4-BE49-F238E27FC236}">
                  <a16:creationId xmlns:a16="http://schemas.microsoft.com/office/drawing/2014/main" id="{FDCFE004-EF97-3852-F130-E874AA3D9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" y="2208"/>
              <a:ext cx="1830" cy="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800" b="1" noProof="1">
                  <a:latin typeface="Arial" panose="020B0604020202020204" pitchFamily="34" charset="0"/>
                </a:rPr>
                <a:t>Heuristic evaluation</a:t>
              </a:r>
              <a:endParaRPr lang="en-GB" altLang="en-US" sz="1800" noProof="1">
                <a:latin typeface="Arial" panose="020B0604020202020204" pitchFamily="34" charset="0"/>
              </a:endParaRP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Expert’s predicted problems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  <a:sym typeface="Symbol" panose="05050102010706020507" pitchFamily="18" charset="2"/>
                </a:rPr>
                <a:t> Inspection/Review</a:t>
              </a:r>
              <a:endParaRPr lang="en-GB" altLang="en-US" sz="1800" b="1" noProof="1">
                <a:latin typeface="Arial" panose="020B0604020202020204" pitchFamily="34" charset="0"/>
              </a:endParaRPr>
            </a:p>
          </p:txBody>
        </p:sp>
        <p:sp>
          <p:nvSpPr>
            <p:cNvPr id="25636" name="Line 36">
              <a:extLst>
                <a:ext uri="{FF2B5EF4-FFF2-40B4-BE49-F238E27FC236}">
                  <a16:creationId xmlns:a16="http://schemas.microsoft.com/office/drawing/2014/main" id="{22FA92AD-0AA1-4F2B-EEA2-3FAF986914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" y="2064"/>
              <a:ext cx="49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5646" name="Group 46">
            <a:extLst>
              <a:ext uri="{FF2B5EF4-FFF2-40B4-BE49-F238E27FC236}">
                <a16:creationId xmlns:a16="http://schemas.microsoft.com/office/drawing/2014/main" id="{50461C21-3EE4-4729-C054-3F4ED0AA79B9}"/>
              </a:ext>
            </a:extLst>
          </p:cNvPr>
          <p:cNvGrpSpPr>
            <a:grpSpLocks/>
          </p:cNvGrpSpPr>
          <p:nvPr/>
        </p:nvGrpSpPr>
        <p:grpSpPr bwMode="auto">
          <a:xfrm>
            <a:off x="3956050" y="3695700"/>
            <a:ext cx="4606925" cy="2133600"/>
            <a:chOff x="2492" y="2328"/>
            <a:chExt cx="2902" cy="1344"/>
          </a:xfrm>
        </p:grpSpPr>
        <p:sp>
          <p:nvSpPr>
            <p:cNvPr id="25631" name="Oval 31">
              <a:extLst>
                <a:ext uri="{FF2B5EF4-FFF2-40B4-BE49-F238E27FC236}">
                  <a16:creationId xmlns:a16="http://schemas.microsoft.com/office/drawing/2014/main" id="{D3D228B0-7259-79A6-EAD3-AF6B3A3D5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" y="2916"/>
              <a:ext cx="1116" cy="708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5633" name="Oval 33">
              <a:extLst>
                <a:ext uri="{FF2B5EF4-FFF2-40B4-BE49-F238E27FC236}">
                  <a16:creationId xmlns:a16="http://schemas.microsoft.com/office/drawing/2014/main" id="{741597EC-0FD4-ECE8-F6AB-353BDFFB0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2832"/>
              <a:ext cx="1212" cy="7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5637" name="Oval 37">
              <a:extLst>
                <a:ext uri="{FF2B5EF4-FFF2-40B4-BE49-F238E27FC236}">
                  <a16:creationId xmlns:a16="http://schemas.microsoft.com/office/drawing/2014/main" id="{20216927-2139-215A-7AEF-1DE9FAFEC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" y="2892"/>
              <a:ext cx="1212" cy="7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5632" name="AutoShape 32">
              <a:extLst>
                <a:ext uri="{FF2B5EF4-FFF2-40B4-BE49-F238E27FC236}">
                  <a16:creationId xmlns:a16="http://schemas.microsoft.com/office/drawing/2014/main" id="{DB325D42-1C83-4EB1-B0CB-B1A4F489F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2334"/>
              <a:ext cx="946" cy="438"/>
            </a:xfrm>
            <a:prstGeom prst="wedgeRoundRectCallout">
              <a:avLst>
                <a:gd name="adj1" fmla="val -42250"/>
                <a:gd name="adj2" fmla="val 12831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Usability test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findings</a:t>
              </a:r>
            </a:p>
          </p:txBody>
        </p:sp>
        <p:sp>
          <p:nvSpPr>
            <p:cNvPr id="25634" name="AutoShape 34">
              <a:extLst>
                <a:ext uri="{FF2B5EF4-FFF2-40B4-BE49-F238E27FC236}">
                  <a16:creationId xmlns:a16="http://schemas.microsoft.com/office/drawing/2014/main" id="{4888D16A-D2B8-138D-8491-8D27FD9C6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2" y="2328"/>
              <a:ext cx="772" cy="438"/>
            </a:xfrm>
            <a:prstGeom prst="wedgeRoundRectCallout">
              <a:avLst>
                <a:gd name="adj1" fmla="val 13069"/>
                <a:gd name="adj2" fmla="val 12694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Heuristic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evaluation</a:t>
              </a:r>
            </a:p>
          </p:txBody>
        </p:sp>
        <p:sp>
          <p:nvSpPr>
            <p:cNvPr id="25638" name="AutoShape 38">
              <a:extLst>
                <a:ext uri="{FF2B5EF4-FFF2-40B4-BE49-F238E27FC236}">
                  <a16:creationId xmlns:a16="http://schemas.microsoft.com/office/drawing/2014/main" id="{E8F27A2A-C4FC-158B-A919-FE3EEACA0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0" y="3114"/>
              <a:ext cx="704" cy="438"/>
            </a:xfrm>
            <a:prstGeom prst="wedgeRoundRectCallout">
              <a:avLst>
                <a:gd name="adj1" fmla="val -105236"/>
                <a:gd name="adj2" fmla="val 25343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Real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problems</a:t>
              </a:r>
            </a:p>
          </p:txBody>
        </p:sp>
      </p:grpSp>
      <p:sp>
        <p:nvSpPr>
          <p:cNvPr id="25641" name="Text Box 41">
            <a:extLst>
              <a:ext uri="{FF2B5EF4-FFF2-40B4-BE49-F238E27FC236}">
                <a16:creationId xmlns:a16="http://schemas.microsoft.com/office/drawing/2014/main" id="{C44BE819-558E-F12D-42F5-2C21E7357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5175" y="838200"/>
            <a:ext cx="5556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25642" name="Text Box 42">
            <a:extLst>
              <a:ext uri="{FF2B5EF4-FFF2-40B4-BE49-F238E27FC236}">
                <a16:creationId xmlns:a16="http://schemas.microsoft.com/office/drawing/2014/main" id="{4E5D55F9-29EC-AFA9-D83B-33F4C1090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838200"/>
            <a:ext cx="12160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Log keeper</a:t>
            </a:r>
          </a:p>
        </p:txBody>
      </p:sp>
      <p:sp>
        <p:nvSpPr>
          <p:cNvPr id="25643" name="Rectangle 43">
            <a:extLst>
              <a:ext uri="{FF2B5EF4-FFF2-40B4-BE49-F238E27FC236}">
                <a16:creationId xmlns:a16="http://schemas.microsoft.com/office/drawing/2014/main" id="{B0A23040-8521-2B9B-242E-1CD8B3BC8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57270613-1F54-67C9-B0C5-8C60CEEA6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6.6D    Defects &amp; usability factors</a:t>
            </a:r>
          </a:p>
        </p:txBody>
      </p:sp>
      <p:grpSp>
        <p:nvGrpSpPr>
          <p:cNvPr id="26641" name="Group 17">
            <a:extLst>
              <a:ext uri="{FF2B5EF4-FFF2-40B4-BE49-F238E27FC236}">
                <a16:creationId xmlns:a16="http://schemas.microsoft.com/office/drawing/2014/main" id="{DC25F29F-F0A3-CFC7-4B9F-B205AA7885AA}"/>
              </a:ext>
            </a:extLst>
          </p:cNvPr>
          <p:cNvGrpSpPr>
            <a:grpSpLocks/>
          </p:cNvGrpSpPr>
          <p:nvPr/>
        </p:nvGrpSpPr>
        <p:grpSpPr bwMode="auto">
          <a:xfrm>
            <a:off x="688975" y="3355975"/>
            <a:ext cx="5807075" cy="2816225"/>
            <a:chOff x="434" y="2114"/>
            <a:chExt cx="3658" cy="1774"/>
          </a:xfrm>
        </p:grpSpPr>
        <p:sp>
          <p:nvSpPr>
            <p:cNvPr id="26628" name="Text Box 4">
              <a:extLst>
                <a:ext uri="{FF2B5EF4-FFF2-40B4-BE49-F238E27FC236}">
                  <a16:creationId xmlns:a16="http://schemas.microsoft.com/office/drawing/2014/main" id="{929B29F5-1F10-1BBE-19A9-9F0A583E43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" y="2114"/>
              <a:ext cx="3310" cy="177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108000" rIns="108000" bIns="108000">
              <a:spAutoFit/>
            </a:bodyPr>
            <a:lstStyle>
              <a:lvl1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b="1" noProof="1">
                  <a:latin typeface="Arial" panose="020B0604020202020204" pitchFamily="34" charset="0"/>
                </a:rPr>
                <a:t>Usability </a:t>
              </a:r>
            </a:p>
            <a:p>
              <a:r>
                <a:rPr lang="en-GB" altLang="en-US" sz="1800" b="1" noProof="1">
                  <a:latin typeface="Arial" panose="020B0604020202020204" pitchFamily="34" charset="0"/>
                </a:rPr>
                <a:t>Fit for use</a:t>
              </a:r>
              <a:r>
                <a:rPr lang="en-GB" altLang="en-US" sz="1800" noProof="1">
                  <a:latin typeface="Arial" panose="020B0604020202020204" pitchFamily="34" charset="0"/>
                </a:rPr>
                <a:t> = tasks covered</a:t>
              </a:r>
            </a:p>
            <a:p>
              <a:r>
                <a:rPr lang="en-GB" altLang="en-US" sz="1800" b="1" noProof="1">
                  <a:latin typeface="Arial" panose="020B0604020202020204" pitchFamily="34" charset="0"/>
                </a:rPr>
                <a:t>+</a:t>
              </a:r>
              <a:endParaRPr lang="en-GB" altLang="en-US" sz="1800" noProof="1">
                <a:latin typeface="Arial" panose="020B0604020202020204" pitchFamily="34" charset="0"/>
              </a:endParaRPr>
            </a:p>
            <a:p>
              <a:r>
                <a:rPr lang="en-GB" altLang="en-US" sz="1800" b="1" noProof="1">
                  <a:latin typeface="Arial" panose="020B0604020202020204" pitchFamily="34" charset="0"/>
                </a:rPr>
                <a:t>Ease of use</a:t>
              </a:r>
              <a:r>
                <a:rPr lang="en-GB" altLang="en-US" sz="1800" noProof="1">
                  <a:latin typeface="Arial" panose="020B0604020202020204" pitchFamily="34" charset="0"/>
                </a:rPr>
                <a:t> =</a:t>
              </a:r>
            </a:p>
            <a:p>
              <a:r>
                <a:rPr lang="en-GB" altLang="en-US" sz="1800" b="1" noProof="1">
                  <a:latin typeface="Arial" panose="020B0604020202020204" pitchFamily="34" charset="0"/>
                </a:rPr>
                <a:t>	</a:t>
              </a:r>
              <a:r>
                <a:rPr lang="en-GB" altLang="en-US" sz="1800" noProof="1">
                  <a:latin typeface="Arial" panose="020B0604020202020204" pitchFamily="34" charset="0"/>
                </a:rPr>
                <a:t>Ease of learning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	Task efficiency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	Ease of remembering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	Subjective satisfaction</a:t>
              </a:r>
            </a:p>
            <a:p>
              <a:r>
                <a:rPr lang="en-GB" altLang="en-US" sz="1800" noProof="1">
                  <a:latin typeface="Arial" panose="020B0604020202020204" pitchFamily="34" charset="0"/>
                </a:rPr>
                <a:t>	Understandability</a:t>
              </a:r>
              <a:endParaRPr lang="en-GB" altLang="en-US" sz="1800" b="1" noProof="1">
                <a:latin typeface="Arial" panose="020B0604020202020204" pitchFamily="34" charset="0"/>
              </a:endParaRPr>
            </a:p>
          </p:txBody>
        </p:sp>
        <p:sp>
          <p:nvSpPr>
            <p:cNvPr id="26629" name="AutoShape 5">
              <a:extLst>
                <a:ext uri="{FF2B5EF4-FFF2-40B4-BE49-F238E27FC236}">
                  <a16:creationId xmlns:a16="http://schemas.microsoft.com/office/drawing/2014/main" id="{4AE2A4DD-AE66-6CE6-CE56-8E76DC04E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976"/>
              <a:ext cx="228" cy="824"/>
            </a:xfrm>
            <a:prstGeom prst="rightBrace">
              <a:avLst>
                <a:gd name="adj1" fmla="val 4079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6630" name="AutoShape 6">
              <a:extLst>
                <a:ext uri="{FF2B5EF4-FFF2-40B4-BE49-F238E27FC236}">
                  <a16:creationId xmlns:a16="http://schemas.microsoft.com/office/drawing/2014/main" id="{BB880DA0-C7D8-15A7-055B-88175E493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3160"/>
              <a:ext cx="652" cy="438"/>
            </a:xfrm>
            <a:prstGeom prst="wedgeRoundRectCallout">
              <a:avLst>
                <a:gd name="adj1" fmla="val -152912"/>
                <a:gd name="adj2" fmla="val 525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Usability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factors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26631" name="AutoShape 7">
              <a:extLst>
                <a:ext uri="{FF2B5EF4-FFF2-40B4-BE49-F238E27FC236}">
                  <a16:creationId xmlns:a16="http://schemas.microsoft.com/office/drawing/2014/main" id="{9233C977-F7D6-4DBA-39F9-82E704D83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304"/>
              <a:ext cx="972" cy="438"/>
            </a:xfrm>
            <a:prstGeom prst="wedgeRoundRectCallout">
              <a:avLst>
                <a:gd name="adj1" fmla="val -118519"/>
                <a:gd name="adj2" fmla="val 2509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Functional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requirements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26632" name="Text Box 8">
            <a:extLst>
              <a:ext uri="{FF2B5EF4-FFF2-40B4-BE49-F238E27FC236}">
                <a16:creationId xmlns:a16="http://schemas.microsoft.com/office/drawing/2014/main" id="{B8D4DCFD-AAB3-E633-1A05-87504F077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727075"/>
            <a:ext cx="5254625" cy="2332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72000" rIns="144000" bIns="72000">
            <a:spAutoFit/>
          </a:bodyPr>
          <a:lstStyle>
            <a:lvl1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b="1" noProof="1">
                <a:latin typeface="Arial" panose="020B0604020202020204" pitchFamily="34" charset="0"/>
              </a:rPr>
              <a:t>Defect correction</a:t>
            </a:r>
            <a:endParaRPr lang="en-GB" altLang="en-US" sz="1800" b="1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Program errors	Usability problems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Expected	Surprising?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Inspection OK	Inspection low hit-rate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Detect in test stage	Detect in design stage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Mostly simple	Often redesign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Test equipment OK	Subjects hard to find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6635" name="Line 11">
            <a:extLst>
              <a:ext uri="{FF2B5EF4-FFF2-40B4-BE49-F238E27FC236}">
                <a16:creationId xmlns:a16="http://schemas.microsoft.com/office/drawing/2014/main" id="{97C359E7-DCD0-7C28-B65A-8749045A178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7700" y="17272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6" name="Line 12">
            <a:extLst>
              <a:ext uri="{FF2B5EF4-FFF2-40B4-BE49-F238E27FC236}">
                <a16:creationId xmlns:a16="http://schemas.microsoft.com/office/drawing/2014/main" id="{AA2A127D-1F39-C314-5EB9-A8EFAF32E257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7600" y="2006600"/>
            <a:ext cx="10541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7" name="Line 13">
            <a:extLst>
              <a:ext uri="{FF2B5EF4-FFF2-40B4-BE49-F238E27FC236}">
                <a16:creationId xmlns:a16="http://schemas.microsoft.com/office/drawing/2014/main" id="{A75B4F80-D42C-7D32-0D5E-ACC5A836A9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4800" y="2286000"/>
            <a:ext cx="5969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8" name="Line 14">
            <a:extLst>
              <a:ext uri="{FF2B5EF4-FFF2-40B4-BE49-F238E27FC236}">
                <a16:creationId xmlns:a16="http://schemas.microsoft.com/office/drawing/2014/main" id="{9CFE003E-606D-85B2-E119-585001C9494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11400" y="2565400"/>
            <a:ext cx="11303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9" name="Line 15">
            <a:extLst>
              <a:ext uri="{FF2B5EF4-FFF2-40B4-BE49-F238E27FC236}">
                <a16:creationId xmlns:a16="http://schemas.microsoft.com/office/drawing/2014/main" id="{3D3E90CB-DB8A-AEA8-BC5E-7203944CBF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4800" y="2844800"/>
            <a:ext cx="5969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40" name="Rectangle 16">
            <a:extLst>
              <a:ext uri="{FF2B5EF4-FFF2-40B4-BE49-F238E27FC236}">
                <a16:creationId xmlns:a16="http://schemas.microsoft.com/office/drawing/2014/main" id="{CCC96688-F0E0-D27E-C5F0-230865984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F95BE989-EA7A-47BF-954D-42A6D7B9E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6863" y="2633663"/>
            <a:ext cx="288925" cy="719137"/>
          </a:xfrm>
          <a:prstGeom prst="rect">
            <a:avLst/>
          </a:prstGeom>
          <a:pattFill prst="pct2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39939" name="Group 3">
            <a:extLst>
              <a:ext uri="{FF2B5EF4-FFF2-40B4-BE49-F238E27FC236}">
                <a16:creationId xmlns:a16="http://schemas.microsoft.com/office/drawing/2014/main" id="{E4DC6394-9611-390C-F10D-15173A3F26C7}"/>
              </a:ext>
            </a:extLst>
          </p:cNvPr>
          <p:cNvGrpSpPr>
            <a:grpSpLocks/>
          </p:cNvGrpSpPr>
          <p:nvPr/>
        </p:nvGrpSpPr>
        <p:grpSpPr bwMode="auto">
          <a:xfrm>
            <a:off x="7588250" y="4462463"/>
            <a:ext cx="617538" cy="719137"/>
            <a:chOff x="4780" y="2811"/>
            <a:chExt cx="389" cy="453"/>
          </a:xfrm>
        </p:grpSpPr>
        <p:sp>
          <p:nvSpPr>
            <p:cNvPr id="39940" name="Rectangle 4">
              <a:extLst>
                <a:ext uri="{FF2B5EF4-FFF2-40B4-BE49-F238E27FC236}">
                  <a16:creationId xmlns:a16="http://schemas.microsoft.com/office/drawing/2014/main" id="{1D3AE4B0-8107-0E58-8F45-993210BFA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" y="2811"/>
              <a:ext cx="182" cy="453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9941" name="Rectangle 5">
              <a:extLst>
                <a:ext uri="{FF2B5EF4-FFF2-40B4-BE49-F238E27FC236}">
                  <a16:creationId xmlns:a16="http://schemas.microsoft.com/office/drawing/2014/main" id="{4EA01594-1546-1D49-F663-1428BDBF8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" y="3037"/>
              <a:ext cx="182" cy="227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9942" name="Group 6">
            <a:extLst>
              <a:ext uri="{FF2B5EF4-FFF2-40B4-BE49-F238E27FC236}">
                <a16:creationId xmlns:a16="http://schemas.microsoft.com/office/drawing/2014/main" id="{48016350-4DD7-F438-AE79-8FDE8386A0B0}"/>
              </a:ext>
            </a:extLst>
          </p:cNvPr>
          <p:cNvGrpSpPr>
            <a:grpSpLocks/>
          </p:cNvGrpSpPr>
          <p:nvPr/>
        </p:nvGrpSpPr>
        <p:grpSpPr bwMode="auto">
          <a:xfrm>
            <a:off x="7583488" y="1905000"/>
            <a:ext cx="622300" cy="539750"/>
            <a:chOff x="4777" y="1200"/>
            <a:chExt cx="392" cy="340"/>
          </a:xfrm>
        </p:grpSpPr>
        <p:sp>
          <p:nvSpPr>
            <p:cNvPr id="39943" name="Rectangle 7">
              <a:extLst>
                <a:ext uri="{FF2B5EF4-FFF2-40B4-BE49-F238E27FC236}">
                  <a16:creationId xmlns:a16="http://schemas.microsoft.com/office/drawing/2014/main" id="{FAEC862E-FA4F-7771-4926-8F30BAA8F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7" y="1427"/>
              <a:ext cx="182" cy="113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9944" name="Rectangle 8">
              <a:extLst>
                <a:ext uri="{FF2B5EF4-FFF2-40B4-BE49-F238E27FC236}">
                  <a16:creationId xmlns:a16="http://schemas.microsoft.com/office/drawing/2014/main" id="{A54930E0-F478-1534-6C0F-029899ED3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" y="1200"/>
              <a:ext cx="182" cy="340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9945" name="Group 9">
            <a:extLst>
              <a:ext uri="{FF2B5EF4-FFF2-40B4-BE49-F238E27FC236}">
                <a16:creationId xmlns:a16="http://schemas.microsoft.com/office/drawing/2014/main" id="{9DB69417-F7E8-9EB7-911A-8D34949BFE30}"/>
              </a:ext>
            </a:extLst>
          </p:cNvPr>
          <p:cNvGrpSpPr>
            <a:grpSpLocks/>
          </p:cNvGrpSpPr>
          <p:nvPr/>
        </p:nvGrpSpPr>
        <p:grpSpPr bwMode="auto">
          <a:xfrm>
            <a:off x="7602538" y="5800725"/>
            <a:ext cx="603250" cy="360363"/>
            <a:chOff x="4789" y="3654"/>
            <a:chExt cx="380" cy="227"/>
          </a:xfrm>
        </p:grpSpPr>
        <p:sp>
          <p:nvSpPr>
            <p:cNvPr id="39946" name="Rectangle 10">
              <a:extLst>
                <a:ext uri="{FF2B5EF4-FFF2-40B4-BE49-F238E27FC236}">
                  <a16:creationId xmlns:a16="http://schemas.microsoft.com/office/drawing/2014/main" id="{EB9EADAA-472C-C9C4-F813-3CEED7BBC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" y="3762"/>
              <a:ext cx="182" cy="113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9947" name="Rectangle 11">
              <a:extLst>
                <a:ext uri="{FF2B5EF4-FFF2-40B4-BE49-F238E27FC236}">
                  <a16:creationId xmlns:a16="http://schemas.microsoft.com/office/drawing/2014/main" id="{3497BFFA-3AAA-9568-994F-E8BDD9A77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" y="3654"/>
              <a:ext cx="182" cy="227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9948" name="Rectangle 12">
            <a:extLst>
              <a:ext uri="{FF2B5EF4-FFF2-40B4-BE49-F238E27FC236}">
                <a16:creationId xmlns:a16="http://schemas.microsoft.com/office/drawing/2014/main" id="{CEBD897A-7C2F-1A53-9852-88C880C38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950" y="3906838"/>
            <a:ext cx="288925" cy="360362"/>
          </a:xfrm>
          <a:prstGeom prst="rect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9950" name="Text Box 14">
            <a:extLst>
              <a:ext uri="{FF2B5EF4-FFF2-40B4-BE49-F238E27FC236}">
                <a16:creationId xmlns:a16="http://schemas.microsoft.com/office/drawing/2014/main" id="{953B3DBF-ABEB-60EB-70A3-85B53EB2F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524000"/>
            <a:ext cx="6896100" cy="4648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36000" rIns="36000" bIns="3600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Problem counts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R1:	At most 1 of 5 novices shall encounter critical problems during tasks Q and R. At most  5 medium problems on list.</a:t>
            </a:r>
          </a:p>
          <a:p>
            <a:pPr>
              <a:spcBef>
                <a:spcPct val="30000"/>
              </a:spcBef>
            </a:pP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39951" name="Text Box 15">
            <a:extLst>
              <a:ext uri="{FF2B5EF4-FFF2-40B4-BE49-F238E27FC236}">
                <a16:creationId xmlns:a16="http://schemas.microsoft.com/office/drawing/2014/main" id="{18D51E9A-041B-ECCF-00C3-03069073A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3488" y="457200"/>
            <a:ext cx="622300" cy="5715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Risk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39952" name="Text Box 16">
            <a:extLst>
              <a:ext uri="{FF2B5EF4-FFF2-40B4-BE49-F238E27FC236}">
                <a16:creationId xmlns:a16="http://schemas.microsoft.com/office/drawing/2014/main" id="{8425E053-2786-8042-96DE-3731FCA60F16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566025" y="854076"/>
            <a:ext cx="6572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Cust.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Suppl</a:t>
            </a:r>
          </a:p>
        </p:txBody>
      </p:sp>
      <p:sp>
        <p:nvSpPr>
          <p:cNvPr id="39953" name="Line 17">
            <a:extLst>
              <a:ext uri="{FF2B5EF4-FFF2-40B4-BE49-F238E27FC236}">
                <a16:creationId xmlns:a16="http://schemas.microsoft.com/office/drawing/2014/main" id="{1245A3D1-BF05-B158-12F1-CEE06B30A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4384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4" name="Line 18">
            <a:extLst>
              <a:ext uri="{FF2B5EF4-FFF2-40B4-BE49-F238E27FC236}">
                <a16:creationId xmlns:a16="http://schemas.microsoft.com/office/drawing/2014/main" id="{3AB054BF-49E2-719D-228E-B544EE38D0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3528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5" name="Line 19">
            <a:extLst>
              <a:ext uri="{FF2B5EF4-FFF2-40B4-BE49-F238E27FC236}">
                <a16:creationId xmlns:a16="http://schemas.microsoft.com/office/drawing/2014/main" id="{C5F6DA30-5401-6FBD-C550-5016B4C8CDB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267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6" name="Line 20">
            <a:extLst>
              <a:ext uri="{FF2B5EF4-FFF2-40B4-BE49-F238E27FC236}">
                <a16:creationId xmlns:a16="http://schemas.microsoft.com/office/drawing/2014/main" id="{2DDEBFFD-CAA6-D7F9-0EF3-B0F8624EF5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1816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7" name="Line 21">
            <a:extLst>
              <a:ext uri="{FF2B5EF4-FFF2-40B4-BE49-F238E27FC236}">
                <a16:creationId xmlns:a16="http://schemas.microsoft.com/office/drawing/2014/main" id="{61B1DF53-67DA-3DA9-3EAC-F15EA2EFA3D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0950" y="15240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8" name="Rectangle 22">
            <a:extLst>
              <a:ext uri="{FF2B5EF4-FFF2-40B4-BE49-F238E27FC236}">
                <a16:creationId xmlns:a16="http://schemas.microsoft.com/office/drawing/2014/main" id="{8CE9E9AE-1D77-8D95-8983-5A62F1D3B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39959" name="Text Box 23">
            <a:extLst>
              <a:ext uri="{FF2B5EF4-FFF2-40B4-BE49-F238E27FC236}">
                <a16:creationId xmlns:a16="http://schemas.microsoft.com/office/drawing/2014/main" id="{C828DB08-B057-E7F2-F649-89F0CACC8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3351213"/>
            <a:ext cx="629761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Keystroke counts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R3:	Recording breakfast shall be possible with 5 keystrokes per guest. No mouse.</a:t>
            </a:r>
          </a:p>
        </p:txBody>
      </p:sp>
      <p:sp>
        <p:nvSpPr>
          <p:cNvPr id="39960" name="Text Box 24">
            <a:extLst>
              <a:ext uri="{FF2B5EF4-FFF2-40B4-BE49-F238E27FC236}">
                <a16:creationId xmlns:a16="http://schemas.microsoft.com/office/drawing/2014/main" id="{C84129D0-554A-D06F-006B-4CAB496E9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2436813"/>
            <a:ext cx="65278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Task time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R2:	Novice users shall perform tasks Q and R in 15 minutes. Experienced users tasks Q, R, S in 2 minutes.</a:t>
            </a:r>
          </a:p>
        </p:txBody>
      </p:sp>
      <p:sp>
        <p:nvSpPr>
          <p:cNvPr id="39961" name="Text Box 25">
            <a:extLst>
              <a:ext uri="{FF2B5EF4-FFF2-40B4-BE49-F238E27FC236}">
                <a16:creationId xmlns:a16="http://schemas.microsoft.com/office/drawing/2014/main" id="{D9263DBB-C616-3818-296C-017ED486D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4265613"/>
            <a:ext cx="629761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Opinion poll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R4:	80% of users shall find system easy to learn. 60% shall recommend system to others.</a:t>
            </a:r>
          </a:p>
        </p:txBody>
      </p:sp>
      <p:sp>
        <p:nvSpPr>
          <p:cNvPr id="39962" name="Text Box 26">
            <a:extLst>
              <a:ext uri="{FF2B5EF4-FFF2-40B4-BE49-F238E27FC236}">
                <a16:creationId xmlns:a16="http://schemas.microsoft.com/office/drawing/2014/main" id="{785E1C06-7063-B84F-C20E-2131BE094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5197475"/>
            <a:ext cx="68326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36000"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Score for understanding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R5:	Show 5 users 10 common error mesages, e.g. </a:t>
            </a:r>
            <a:r>
              <a:rPr lang="en-GB" altLang="en-US" sz="1800" i="1" noProof="1">
                <a:latin typeface="Arial" panose="020B0604020202020204" pitchFamily="34" charset="0"/>
              </a:rPr>
              <a:t>Amount too large. </a:t>
            </a:r>
            <a:r>
              <a:rPr lang="en-GB" altLang="en-US" sz="1800" noProof="1">
                <a:latin typeface="Arial" panose="020B0604020202020204" pitchFamily="34" charset="0"/>
              </a:rPr>
              <a:t>Ask for the cause. 80% of the answers shall be correct.</a:t>
            </a:r>
          </a:p>
        </p:txBody>
      </p:sp>
      <p:sp>
        <p:nvSpPr>
          <p:cNvPr id="39963" name="Text Box 27">
            <a:extLst>
              <a:ext uri="{FF2B5EF4-FFF2-40B4-BE49-F238E27FC236}">
                <a16:creationId xmlns:a16="http://schemas.microsoft.com/office/drawing/2014/main" id="{7E698805-155D-18DE-CF72-4D51529AD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6.7(A)    Usability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9" grpId="0" autoUpdateAnimBg="0"/>
      <p:bldP spid="39960" grpId="0" autoUpdateAnimBg="0"/>
      <p:bldP spid="39961" grpId="0" autoUpdateAnimBg="0"/>
      <p:bldP spid="3996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699FEC7-2284-21BA-5AA6-C6293EAC7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950" y="4968875"/>
            <a:ext cx="288925" cy="360363"/>
          </a:xfrm>
          <a:prstGeom prst="rect">
            <a:avLst/>
          </a:prstGeom>
          <a:pattFill prst="pct2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124A541D-D1C8-CAD0-B1B2-C004FE3A9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950" y="1871663"/>
            <a:ext cx="288925" cy="719137"/>
          </a:xfrm>
          <a:prstGeom prst="rect">
            <a:avLst/>
          </a:prstGeom>
          <a:pattFill prst="pct2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40964" name="Group 4">
            <a:extLst>
              <a:ext uri="{FF2B5EF4-FFF2-40B4-BE49-F238E27FC236}">
                <a16:creationId xmlns:a16="http://schemas.microsoft.com/office/drawing/2014/main" id="{6C7943A6-3F22-14A9-CB45-52CAC8E26517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695700"/>
            <a:ext cx="612775" cy="728663"/>
            <a:chOff x="4788" y="2328"/>
            <a:chExt cx="386" cy="459"/>
          </a:xfrm>
        </p:grpSpPr>
        <p:sp>
          <p:nvSpPr>
            <p:cNvPr id="40965" name="Rectangle 5">
              <a:extLst>
                <a:ext uri="{FF2B5EF4-FFF2-40B4-BE49-F238E27FC236}">
                  <a16:creationId xmlns:a16="http://schemas.microsoft.com/office/drawing/2014/main" id="{A8BF5DA0-2D41-21CE-5696-96D13B8C5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674"/>
              <a:ext cx="182" cy="113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40966" name="Rectangle 6">
              <a:extLst>
                <a:ext uri="{FF2B5EF4-FFF2-40B4-BE49-F238E27FC236}">
                  <a16:creationId xmlns:a16="http://schemas.microsoft.com/office/drawing/2014/main" id="{879670EE-B533-E410-D678-1F8DB3FD5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" y="2328"/>
              <a:ext cx="182" cy="453"/>
            </a:xfrm>
            <a:prstGeom prst="rect">
              <a:avLst/>
            </a:prstGeom>
            <a:pattFill prst="pct70">
              <a:fgClr>
                <a:schemeClr val="tx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0967" name="Rectangle 7">
            <a:extLst>
              <a:ext uri="{FF2B5EF4-FFF2-40B4-BE49-F238E27FC236}">
                <a16:creationId xmlns:a16="http://schemas.microsoft.com/office/drawing/2014/main" id="{38765F71-1C08-B5A4-910A-82FC4BA6E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950" y="2970213"/>
            <a:ext cx="288925" cy="539750"/>
          </a:xfrm>
          <a:prstGeom prst="rect">
            <a:avLst/>
          </a:prstGeom>
          <a:pattFill prst="pct70">
            <a:fgClr>
              <a:schemeClr val="tx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0969" name="Text Box 9">
            <a:extLst>
              <a:ext uri="{FF2B5EF4-FFF2-40B4-BE49-F238E27FC236}">
                <a16:creationId xmlns:a16="http://schemas.microsoft.com/office/drawing/2014/main" id="{00939E01-928A-7F24-6C67-4F19F7BFF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676400"/>
            <a:ext cx="6896100" cy="365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36000" rIns="36000" bIns="3600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Design-level reqs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R6:	System shall use screen pictures in app. xx, buttons work as app. yy.</a:t>
            </a:r>
          </a:p>
        </p:txBody>
      </p:sp>
      <p:sp>
        <p:nvSpPr>
          <p:cNvPr id="40970" name="Text Box 10">
            <a:extLst>
              <a:ext uri="{FF2B5EF4-FFF2-40B4-BE49-F238E27FC236}">
                <a16:creationId xmlns:a16="http://schemas.microsoft.com/office/drawing/2014/main" id="{279ADF34-FABD-14F2-49B7-6A842509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3488" y="609600"/>
            <a:ext cx="622300" cy="472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Risk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40971" name="Text Box 11">
            <a:extLst>
              <a:ext uri="{FF2B5EF4-FFF2-40B4-BE49-F238E27FC236}">
                <a16:creationId xmlns:a16="http://schemas.microsoft.com/office/drawing/2014/main" id="{A29C1A91-9893-E083-25DA-98A4C5751DF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566025" y="1006476"/>
            <a:ext cx="6572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Cust.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Suppl</a:t>
            </a:r>
          </a:p>
        </p:txBody>
      </p:sp>
      <p:sp>
        <p:nvSpPr>
          <p:cNvPr id="40972" name="Line 12">
            <a:extLst>
              <a:ext uri="{FF2B5EF4-FFF2-40B4-BE49-F238E27FC236}">
                <a16:creationId xmlns:a16="http://schemas.microsoft.com/office/drawing/2014/main" id="{B26F545D-D123-7E5E-B4DD-47B8D4D4D6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5908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3" name="Line 13">
            <a:extLst>
              <a:ext uri="{FF2B5EF4-FFF2-40B4-BE49-F238E27FC236}">
                <a16:creationId xmlns:a16="http://schemas.microsoft.com/office/drawing/2014/main" id="{7B4EAE46-BD35-E52B-2FF0-FB6007B0DD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505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4" name="Line 14">
            <a:extLst>
              <a:ext uri="{FF2B5EF4-FFF2-40B4-BE49-F238E27FC236}">
                <a16:creationId xmlns:a16="http://schemas.microsoft.com/office/drawing/2014/main" id="{30106E07-D6D7-B02F-BDE5-2282EA90D21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4196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5" name="Line 15">
            <a:extLst>
              <a:ext uri="{FF2B5EF4-FFF2-40B4-BE49-F238E27FC236}">
                <a16:creationId xmlns:a16="http://schemas.microsoft.com/office/drawing/2014/main" id="{DEF80584-9BC3-5D5E-DDE3-96459B2B0C8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0950" y="1676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6" name="Rectangle 16">
            <a:extLst>
              <a:ext uri="{FF2B5EF4-FFF2-40B4-BE49-F238E27FC236}">
                <a16:creationId xmlns:a16="http://schemas.microsoft.com/office/drawing/2014/main" id="{70E6725D-9518-753B-9415-F6959B1D9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40977" name="Text Box 17">
            <a:extLst>
              <a:ext uri="{FF2B5EF4-FFF2-40B4-BE49-F238E27FC236}">
                <a16:creationId xmlns:a16="http://schemas.microsoft.com/office/drawing/2014/main" id="{19AC6EEB-0776-C411-9CE0-09AC4300F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2590800"/>
            <a:ext cx="62976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Product-level reqs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R7:	For all code fields, user shall be able to select value from drop-down list.</a:t>
            </a:r>
          </a:p>
        </p:txBody>
      </p:sp>
      <p:sp>
        <p:nvSpPr>
          <p:cNvPr id="40978" name="Text Box 18">
            <a:extLst>
              <a:ext uri="{FF2B5EF4-FFF2-40B4-BE49-F238E27FC236}">
                <a16:creationId xmlns:a16="http://schemas.microsoft.com/office/drawing/2014/main" id="{F4303EF0-5BFA-8300-5483-790746E3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4419600"/>
            <a:ext cx="62976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Development process reqs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R9:	Three prototype versions shall be made and usability tested during design.</a:t>
            </a:r>
          </a:p>
        </p:txBody>
      </p:sp>
      <p:sp>
        <p:nvSpPr>
          <p:cNvPr id="40979" name="Text Box 19">
            <a:extLst>
              <a:ext uri="{FF2B5EF4-FFF2-40B4-BE49-F238E27FC236}">
                <a16:creationId xmlns:a16="http://schemas.microsoft.com/office/drawing/2014/main" id="{B56A20E6-96B7-D927-5EB2-96D32BA52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3505200"/>
            <a:ext cx="6297613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Guideline adherence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R8:	System shall follow style guide zz. Menus shall have at most three levels.</a:t>
            </a:r>
          </a:p>
        </p:txBody>
      </p:sp>
      <p:sp>
        <p:nvSpPr>
          <p:cNvPr id="40980" name="Text Box 20">
            <a:extLst>
              <a:ext uri="{FF2B5EF4-FFF2-40B4-BE49-F238E27FC236}">
                <a16:creationId xmlns:a16="http://schemas.microsoft.com/office/drawing/2014/main" id="{A7EAE75F-12AF-ADD7-6A8F-C60F20CA1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6.7(B)    Usability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7" grpId="0" autoUpdateAnimBg="0"/>
      <p:bldP spid="40978" grpId="0" autoUpdateAnimBg="0"/>
      <p:bldP spid="4097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55779DDE-ABB6-7D74-068C-F4AF4888F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6.8A    Threats</a:t>
            </a:r>
          </a:p>
        </p:txBody>
      </p:sp>
      <p:grpSp>
        <p:nvGrpSpPr>
          <p:cNvPr id="28675" name="Group 3">
            <a:extLst>
              <a:ext uri="{FF2B5EF4-FFF2-40B4-BE49-F238E27FC236}">
                <a16:creationId xmlns:a16="http://schemas.microsoft.com/office/drawing/2014/main" id="{C8317557-0C22-54B3-6455-26A26E7F15E0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1177925"/>
            <a:ext cx="444500" cy="844550"/>
            <a:chOff x="1426" y="3300"/>
            <a:chExt cx="551" cy="1049"/>
          </a:xfrm>
        </p:grpSpPr>
        <p:sp>
          <p:nvSpPr>
            <p:cNvPr id="28676" name="Freeform 4">
              <a:extLst>
                <a:ext uri="{FF2B5EF4-FFF2-40B4-BE49-F238E27FC236}">
                  <a16:creationId xmlns:a16="http://schemas.microsoft.com/office/drawing/2014/main" id="{F95ABC81-6814-7C01-88E9-63D03515E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3622"/>
              <a:ext cx="216" cy="357"/>
            </a:xfrm>
            <a:custGeom>
              <a:avLst/>
              <a:gdLst>
                <a:gd name="T0" fmla="*/ 343 w 648"/>
                <a:gd name="T1" fmla="*/ 160 h 1071"/>
                <a:gd name="T2" fmla="*/ 410 w 648"/>
                <a:gd name="T3" fmla="*/ 93 h 1071"/>
                <a:gd name="T4" fmla="*/ 503 w 648"/>
                <a:gd name="T5" fmla="*/ 27 h 1071"/>
                <a:gd name="T6" fmla="*/ 568 w 648"/>
                <a:gd name="T7" fmla="*/ 0 h 1071"/>
                <a:gd name="T8" fmla="*/ 648 w 648"/>
                <a:gd name="T9" fmla="*/ 5 h 1071"/>
                <a:gd name="T10" fmla="*/ 648 w 648"/>
                <a:gd name="T11" fmla="*/ 67 h 1071"/>
                <a:gd name="T12" fmla="*/ 608 w 648"/>
                <a:gd name="T13" fmla="*/ 120 h 1071"/>
                <a:gd name="T14" fmla="*/ 533 w 648"/>
                <a:gd name="T15" fmla="*/ 160 h 1071"/>
                <a:gd name="T16" fmla="*/ 348 w 648"/>
                <a:gd name="T17" fmla="*/ 243 h 1071"/>
                <a:gd name="T18" fmla="*/ 171 w 648"/>
                <a:gd name="T19" fmla="*/ 345 h 1071"/>
                <a:gd name="T20" fmla="*/ 97 w 648"/>
                <a:gd name="T21" fmla="*/ 370 h 1071"/>
                <a:gd name="T22" fmla="*/ 71 w 648"/>
                <a:gd name="T23" fmla="*/ 410 h 1071"/>
                <a:gd name="T24" fmla="*/ 97 w 648"/>
                <a:gd name="T25" fmla="*/ 450 h 1071"/>
                <a:gd name="T26" fmla="*/ 251 w 648"/>
                <a:gd name="T27" fmla="*/ 599 h 1071"/>
                <a:gd name="T28" fmla="*/ 321 w 648"/>
                <a:gd name="T29" fmla="*/ 648 h 1071"/>
                <a:gd name="T30" fmla="*/ 427 w 648"/>
                <a:gd name="T31" fmla="*/ 732 h 1071"/>
                <a:gd name="T32" fmla="*/ 533 w 648"/>
                <a:gd name="T33" fmla="*/ 811 h 1071"/>
                <a:gd name="T34" fmla="*/ 528 w 648"/>
                <a:gd name="T35" fmla="*/ 851 h 1071"/>
                <a:gd name="T36" fmla="*/ 449 w 648"/>
                <a:gd name="T37" fmla="*/ 864 h 1071"/>
                <a:gd name="T38" fmla="*/ 330 w 648"/>
                <a:gd name="T39" fmla="*/ 864 h 1071"/>
                <a:gd name="T40" fmla="*/ 256 w 648"/>
                <a:gd name="T41" fmla="*/ 904 h 1071"/>
                <a:gd name="T42" fmla="*/ 229 w 648"/>
                <a:gd name="T43" fmla="*/ 1005 h 1071"/>
                <a:gd name="T44" fmla="*/ 229 w 648"/>
                <a:gd name="T45" fmla="*/ 1058 h 1071"/>
                <a:gd name="T46" fmla="*/ 198 w 648"/>
                <a:gd name="T47" fmla="*/ 1071 h 1071"/>
                <a:gd name="T48" fmla="*/ 149 w 648"/>
                <a:gd name="T49" fmla="*/ 1023 h 1071"/>
                <a:gd name="T50" fmla="*/ 158 w 648"/>
                <a:gd name="T51" fmla="*/ 939 h 1071"/>
                <a:gd name="T52" fmla="*/ 202 w 648"/>
                <a:gd name="T53" fmla="*/ 877 h 1071"/>
                <a:gd name="T54" fmla="*/ 291 w 648"/>
                <a:gd name="T55" fmla="*/ 824 h 1071"/>
                <a:gd name="T56" fmla="*/ 387 w 648"/>
                <a:gd name="T57" fmla="*/ 799 h 1071"/>
                <a:gd name="T58" fmla="*/ 396 w 648"/>
                <a:gd name="T59" fmla="*/ 772 h 1071"/>
                <a:gd name="T60" fmla="*/ 348 w 648"/>
                <a:gd name="T61" fmla="*/ 719 h 1071"/>
                <a:gd name="T62" fmla="*/ 145 w 648"/>
                <a:gd name="T63" fmla="*/ 586 h 1071"/>
                <a:gd name="T64" fmla="*/ 84 w 648"/>
                <a:gd name="T65" fmla="*/ 534 h 1071"/>
                <a:gd name="T66" fmla="*/ 26 w 648"/>
                <a:gd name="T67" fmla="*/ 463 h 1071"/>
                <a:gd name="T68" fmla="*/ 0 w 648"/>
                <a:gd name="T69" fmla="*/ 383 h 1071"/>
                <a:gd name="T70" fmla="*/ 17 w 648"/>
                <a:gd name="T71" fmla="*/ 336 h 1071"/>
                <a:gd name="T72" fmla="*/ 118 w 648"/>
                <a:gd name="T73" fmla="*/ 305 h 1071"/>
                <a:gd name="T74" fmla="*/ 242 w 648"/>
                <a:gd name="T75" fmla="*/ 252 h 1071"/>
                <a:gd name="T76" fmla="*/ 321 w 648"/>
                <a:gd name="T77" fmla="*/ 198 h 1071"/>
                <a:gd name="T78" fmla="*/ 343 w 648"/>
                <a:gd name="T79" fmla="*/ 16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8" h="1071">
                  <a:moveTo>
                    <a:pt x="343" y="160"/>
                  </a:moveTo>
                  <a:lnTo>
                    <a:pt x="410" y="93"/>
                  </a:lnTo>
                  <a:lnTo>
                    <a:pt x="503" y="27"/>
                  </a:lnTo>
                  <a:lnTo>
                    <a:pt x="568" y="0"/>
                  </a:lnTo>
                  <a:lnTo>
                    <a:pt x="648" y="5"/>
                  </a:lnTo>
                  <a:lnTo>
                    <a:pt x="648" y="67"/>
                  </a:lnTo>
                  <a:lnTo>
                    <a:pt x="608" y="120"/>
                  </a:lnTo>
                  <a:lnTo>
                    <a:pt x="533" y="160"/>
                  </a:lnTo>
                  <a:lnTo>
                    <a:pt x="348" y="243"/>
                  </a:lnTo>
                  <a:lnTo>
                    <a:pt x="171" y="345"/>
                  </a:lnTo>
                  <a:lnTo>
                    <a:pt x="97" y="370"/>
                  </a:lnTo>
                  <a:lnTo>
                    <a:pt x="71" y="410"/>
                  </a:lnTo>
                  <a:lnTo>
                    <a:pt x="97" y="450"/>
                  </a:lnTo>
                  <a:lnTo>
                    <a:pt x="251" y="599"/>
                  </a:lnTo>
                  <a:lnTo>
                    <a:pt x="321" y="648"/>
                  </a:lnTo>
                  <a:lnTo>
                    <a:pt x="427" y="732"/>
                  </a:lnTo>
                  <a:lnTo>
                    <a:pt x="533" y="811"/>
                  </a:lnTo>
                  <a:lnTo>
                    <a:pt x="528" y="851"/>
                  </a:lnTo>
                  <a:lnTo>
                    <a:pt x="449" y="864"/>
                  </a:lnTo>
                  <a:lnTo>
                    <a:pt x="330" y="864"/>
                  </a:lnTo>
                  <a:lnTo>
                    <a:pt x="256" y="904"/>
                  </a:lnTo>
                  <a:lnTo>
                    <a:pt x="229" y="1005"/>
                  </a:lnTo>
                  <a:lnTo>
                    <a:pt x="229" y="1058"/>
                  </a:lnTo>
                  <a:lnTo>
                    <a:pt x="198" y="1071"/>
                  </a:lnTo>
                  <a:lnTo>
                    <a:pt x="149" y="1023"/>
                  </a:lnTo>
                  <a:lnTo>
                    <a:pt x="158" y="939"/>
                  </a:lnTo>
                  <a:lnTo>
                    <a:pt x="202" y="877"/>
                  </a:lnTo>
                  <a:lnTo>
                    <a:pt x="291" y="824"/>
                  </a:lnTo>
                  <a:lnTo>
                    <a:pt x="387" y="799"/>
                  </a:lnTo>
                  <a:lnTo>
                    <a:pt x="396" y="772"/>
                  </a:lnTo>
                  <a:lnTo>
                    <a:pt x="348" y="719"/>
                  </a:lnTo>
                  <a:lnTo>
                    <a:pt x="145" y="586"/>
                  </a:lnTo>
                  <a:lnTo>
                    <a:pt x="84" y="534"/>
                  </a:lnTo>
                  <a:lnTo>
                    <a:pt x="26" y="463"/>
                  </a:lnTo>
                  <a:lnTo>
                    <a:pt x="0" y="383"/>
                  </a:lnTo>
                  <a:lnTo>
                    <a:pt x="17" y="336"/>
                  </a:lnTo>
                  <a:lnTo>
                    <a:pt x="118" y="305"/>
                  </a:lnTo>
                  <a:lnTo>
                    <a:pt x="242" y="252"/>
                  </a:lnTo>
                  <a:lnTo>
                    <a:pt x="321" y="198"/>
                  </a:lnTo>
                  <a:lnTo>
                    <a:pt x="343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77" name="Freeform 5">
              <a:extLst>
                <a:ext uri="{FF2B5EF4-FFF2-40B4-BE49-F238E27FC236}">
                  <a16:creationId xmlns:a16="http://schemas.microsoft.com/office/drawing/2014/main" id="{D151C2D7-1170-0800-BA90-F8FDC9796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" y="3606"/>
              <a:ext cx="150" cy="342"/>
            </a:xfrm>
            <a:custGeom>
              <a:avLst/>
              <a:gdLst>
                <a:gd name="T0" fmla="*/ 97 w 451"/>
                <a:gd name="T1" fmla="*/ 78 h 1025"/>
                <a:gd name="T2" fmla="*/ 136 w 451"/>
                <a:gd name="T3" fmla="*/ 13 h 1025"/>
                <a:gd name="T4" fmla="*/ 185 w 451"/>
                <a:gd name="T5" fmla="*/ 0 h 1025"/>
                <a:gd name="T6" fmla="*/ 252 w 451"/>
                <a:gd name="T7" fmla="*/ 0 h 1025"/>
                <a:gd name="T8" fmla="*/ 336 w 451"/>
                <a:gd name="T9" fmla="*/ 47 h 1025"/>
                <a:gd name="T10" fmla="*/ 388 w 451"/>
                <a:gd name="T11" fmla="*/ 154 h 1025"/>
                <a:gd name="T12" fmla="*/ 428 w 451"/>
                <a:gd name="T13" fmla="*/ 290 h 1025"/>
                <a:gd name="T14" fmla="*/ 451 w 451"/>
                <a:gd name="T15" fmla="*/ 430 h 1025"/>
                <a:gd name="T16" fmla="*/ 451 w 451"/>
                <a:gd name="T17" fmla="*/ 621 h 1025"/>
                <a:gd name="T18" fmla="*/ 402 w 451"/>
                <a:gd name="T19" fmla="*/ 828 h 1025"/>
                <a:gd name="T20" fmla="*/ 332 w 451"/>
                <a:gd name="T21" fmla="*/ 950 h 1025"/>
                <a:gd name="T22" fmla="*/ 238 w 451"/>
                <a:gd name="T23" fmla="*/ 1011 h 1025"/>
                <a:gd name="T24" fmla="*/ 150 w 451"/>
                <a:gd name="T25" fmla="*/ 1025 h 1025"/>
                <a:gd name="T26" fmla="*/ 84 w 451"/>
                <a:gd name="T27" fmla="*/ 986 h 1025"/>
                <a:gd name="T28" fmla="*/ 31 w 451"/>
                <a:gd name="T29" fmla="*/ 937 h 1025"/>
                <a:gd name="T30" fmla="*/ 17 w 451"/>
                <a:gd name="T31" fmla="*/ 858 h 1025"/>
                <a:gd name="T32" fmla="*/ 0 w 451"/>
                <a:gd name="T33" fmla="*/ 708 h 1025"/>
                <a:gd name="T34" fmla="*/ 13 w 451"/>
                <a:gd name="T35" fmla="*/ 523 h 1025"/>
                <a:gd name="T36" fmla="*/ 53 w 451"/>
                <a:gd name="T37" fmla="*/ 330 h 1025"/>
                <a:gd name="T38" fmla="*/ 79 w 451"/>
                <a:gd name="T39" fmla="*/ 193 h 1025"/>
                <a:gd name="T40" fmla="*/ 97 w 451"/>
                <a:gd name="T41" fmla="*/ 78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1" h="1025">
                  <a:moveTo>
                    <a:pt x="97" y="78"/>
                  </a:moveTo>
                  <a:lnTo>
                    <a:pt x="136" y="13"/>
                  </a:lnTo>
                  <a:lnTo>
                    <a:pt x="185" y="0"/>
                  </a:lnTo>
                  <a:lnTo>
                    <a:pt x="252" y="0"/>
                  </a:lnTo>
                  <a:lnTo>
                    <a:pt x="336" y="47"/>
                  </a:lnTo>
                  <a:lnTo>
                    <a:pt x="388" y="154"/>
                  </a:lnTo>
                  <a:lnTo>
                    <a:pt x="428" y="290"/>
                  </a:lnTo>
                  <a:lnTo>
                    <a:pt x="451" y="430"/>
                  </a:lnTo>
                  <a:lnTo>
                    <a:pt x="451" y="621"/>
                  </a:lnTo>
                  <a:lnTo>
                    <a:pt x="402" y="828"/>
                  </a:lnTo>
                  <a:lnTo>
                    <a:pt x="332" y="950"/>
                  </a:lnTo>
                  <a:lnTo>
                    <a:pt x="238" y="1011"/>
                  </a:lnTo>
                  <a:lnTo>
                    <a:pt x="150" y="1025"/>
                  </a:lnTo>
                  <a:lnTo>
                    <a:pt x="84" y="986"/>
                  </a:lnTo>
                  <a:lnTo>
                    <a:pt x="31" y="937"/>
                  </a:lnTo>
                  <a:lnTo>
                    <a:pt x="17" y="858"/>
                  </a:lnTo>
                  <a:lnTo>
                    <a:pt x="0" y="708"/>
                  </a:lnTo>
                  <a:lnTo>
                    <a:pt x="13" y="523"/>
                  </a:lnTo>
                  <a:lnTo>
                    <a:pt x="53" y="330"/>
                  </a:lnTo>
                  <a:lnTo>
                    <a:pt x="79" y="193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78" name="Freeform 6">
              <a:extLst>
                <a:ext uri="{FF2B5EF4-FFF2-40B4-BE49-F238E27FC236}">
                  <a16:creationId xmlns:a16="http://schemas.microsoft.com/office/drawing/2014/main" id="{910D99E4-83AC-5651-B4A9-3AD23CAE7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" y="3903"/>
              <a:ext cx="87" cy="446"/>
            </a:xfrm>
            <a:custGeom>
              <a:avLst/>
              <a:gdLst>
                <a:gd name="T0" fmla="*/ 127 w 263"/>
                <a:gd name="T1" fmla="*/ 236 h 1338"/>
                <a:gd name="T2" fmla="*/ 91 w 263"/>
                <a:gd name="T3" fmla="*/ 149 h 1338"/>
                <a:gd name="T4" fmla="*/ 91 w 263"/>
                <a:gd name="T5" fmla="*/ 52 h 1338"/>
                <a:gd name="T6" fmla="*/ 140 w 263"/>
                <a:gd name="T7" fmla="*/ 0 h 1338"/>
                <a:gd name="T8" fmla="*/ 196 w 263"/>
                <a:gd name="T9" fmla="*/ 26 h 1338"/>
                <a:gd name="T10" fmla="*/ 236 w 263"/>
                <a:gd name="T11" fmla="*/ 118 h 1338"/>
                <a:gd name="T12" fmla="*/ 258 w 263"/>
                <a:gd name="T13" fmla="*/ 276 h 1338"/>
                <a:gd name="T14" fmla="*/ 263 w 263"/>
                <a:gd name="T15" fmla="*/ 474 h 1338"/>
                <a:gd name="T16" fmla="*/ 249 w 263"/>
                <a:gd name="T17" fmla="*/ 646 h 1338"/>
                <a:gd name="T18" fmla="*/ 223 w 263"/>
                <a:gd name="T19" fmla="*/ 831 h 1338"/>
                <a:gd name="T20" fmla="*/ 223 w 263"/>
                <a:gd name="T21" fmla="*/ 1055 h 1338"/>
                <a:gd name="T22" fmla="*/ 258 w 263"/>
                <a:gd name="T23" fmla="*/ 1148 h 1338"/>
                <a:gd name="T24" fmla="*/ 245 w 263"/>
                <a:gd name="T25" fmla="*/ 1191 h 1338"/>
                <a:gd name="T26" fmla="*/ 184 w 263"/>
                <a:gd name="T27" fmla="*/ 1205 h 1338"/>
                <a:gd name="T28" fmla="*/ 118 w 263"/>
                <a:gd name="T29" fmla="*/ 1267 h 1338"/>
                <a:gd name="T30" fmla="*/ 87 w 263"/>
                <a:gd name="T31" fmla="*/ 1320 h 1338"/>
                <a:gd name="T32" fmla="*/ 13 w 263"/>
                <a:gd name="T33" fmla="*/ 1338 h 1338"/>
                <a:gd name="T34" fmla="*/ 0 w 263"/>
                <a:gd name="T35" fmla="*/ 1280 h 1338"/>
                <a:gd name="T36" fmla="*/ 25 w 263"/>
                <a:gd name="T37" fmla="*/ 1231 h 1338"/>
                <a:gd name="T38" fmla="*/ 118 w 263"/>
                <a:gd name="T39" fmla="*/ 1191 h 1338"/>
                <a:gd name="T40" fmla="*/ 184 w 263"/>
                <a:gd name="T41" fmla="*/ 1162 h 1338"/>
                <a:gd name="T42" fmla="*/ 205 w 263"/>
                <a:gd name="T43" fmla="*/ 1135 h 1338"/>
                <a:gd name="T44" fmla="*/ 180 w 263"/>
                <a:gd name="T45" fmla="*/ 1060 h 1338"/>
                <a:gd name="T46" fmla="*/ 158 w 263"/>
                <a:gd name="T47" fmla="*/ 910 h 1338"/>
                <a:gd name="T48" fmla="*/ 153 w 263"/>
                <a:gd name="T49" fmla="*/ 730 h 1338"/>
                <a:gd name="T50" fmla="*/ 158 w 263"/>
                <a:gd name="T51" fmla="*/ 610 h 1338"/>
                <a:gd name="T52" fmla="*/ 166 w 263"/>
                <a:gd name="T53" fmla="*/ 448 h 1338"/>
                <a:gd name="T54" fmla="*/ 153 w 263"/>
                <a:gd name="T55" fmla="*/ 303 h 1338"/>
                <a:gd name="T56" fmla="*/ 127 w 263"/>
                <a:gd name="T57" fmla="*/ 236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" h="1338">
                  <a:moveTo>
                    <a:pt x="127" y="236"/>
                  </a:moveTo>
                  <a:lnTo>
                    <a:pt x="91" y="149"/>
                  </a:lnTo>
                  <a:lnTo>
                    <a:pt x="91" y="52"/>
                  </a:lnTo>
                  <a:lnTo>
                    <a:pt x="140" y="0"/>
                  </a:lnTo>
                  <a:lnTo>
                    <a:pt x="196" y="26"/>
                  </a:lnTo>
                  <a:lnTo>
                    <a:pt x="236" y="118"/>
                  </a:lnTo>
                  <a:lnTo>
                    <a:pt x="258" y="276"/>
                  </a:lnTo>
                  <a:lnTo>
                    <a:pt x="263" y="474"/>
                  </a:lnTo>
                  <a:lnTo>
                    <a:pt x="249" y="646"/>
                  </a:lnTo>
                  <a:lnTo>
                    <a:pt x="223" y="831"/>
                  </a:lnTo>
                  <a:lnTo>
                    <a:pt x="223" y="1055"/>
                  </a:lnTo>
                  <a:lnTo>
                    <a:pt x="258" y="1148"/>
                  </a:lnTo>
                  <a:lnTo>
                    <a:pt x="245" y="1191"/>
                  </a:lnTo>
                  <a:lnTo>
                    <a:pt x="184" y="1205"/>
                  </a:lnTo>
                  <a:lnTo>
                    <a:pt x="118" y="1267"/>
                  </a:lnTo>
                  <a:lnTo>
                    <a:pt x="87" y="1320"/>
                  </a:lnTo>
                  <a:lnTo>
                    <a:pt x="13" y="1338"/>
                  </a:lnTo>
                  <a:lnTo>
                    <a:pt x="0" y="1280"/>
                  </a:lnTo>
                  <a:lnTo>
                    <a:pt x="25" y="1231"/>
                  </a:lnTo>
                  <a:lnTo>
                    <a:pt x="118" y="1191"/>
                  </a:lnTo>
                  <a:lnTo>
                    <a:pt x="184" y="1162"/>
                  </a:lnTo>
                  <a:lnTo>
                    <a:pt x="205" y="1135"/>
                  </a:lnTo>
                  <a:lnTo>
                    <a:pt x="180" y="1060"/>
                  </a:lnTo>
                  <a:lnTo>
                    <a:pt x="158" y="910"/>
                  </a:lnTo>
                  <a:lnTo>
                    <a:pt x="153" y="730"/>
                  </a:lnTo>
                  <a:lnTo>
                    <a:pt x="158" y="610"/>
                  </a:lnTo>
                  <a:lnTo>
                    <a:pt x="166" y="448"/>
                  </a:lnTo>
                  <a:lnTo>
                    <a:pt x="153" y="303"/>
                  </a:lnTo>
                  <a:lnTo>
                    <a:pt x="127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79" name="Freeform 7">
              <a:extLst>
                <a:ext uri="{FF2B5EF4-FFF2-40B4-BE49-F238E27FC236}">
                  <a16:creationId xmlns:a16="http://schemas.microsoft.com/office/drawing/2014/main" id="{CF2E680A-6DE9-751E-A365-0003A561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904"/>
              <a:ext cx="136" cy="445"/>
            </a:xfrm>
            <a:custGeom>
              <a:avLst/>
              <a:gdLst>
                <a:gd name="T0" fmla="*/ 252 w 410"/>
                <a:gd name="T1" fmla="*/ 124 h 1335"/>
                <a:gd name="T2" fmla="*/ 296 w 410"/>
                <a:gd name="T3" fmla="*/ 40 h 1335"/>
                <a:gd name="T4" fmla="*/ 348 w 410"/>
                <a:gd name="T5" fmla="*/ 0 h 1335"/>
                <a:gd name="T6" fmla="*/ 410 w 410"/>
                <a:gd name="T7" fmla="*/ 26 h 1335"/>
                <a:gd name="T8" fmla="*/ 401 w 410"/>
                <a:gd name="T9" fmla="*/ 106 h 1335"/>
                <a:gd name="T10" fmla="*/ 361 w 410"/>
                <a:gd name="T11" fmla="*/ 162 h 1335"/>
                <a:gd name="T12" fmla="*/ 283 w 410"/>
                <a:gd name="T13" fmla="*/ 304 h 1335"/>
                <a:gd name="T14" fmla="*/ 230 w 410"/>
                <a:gd name="T15" fmla="*/ 440 h 1335"/>
                <a:gd name="T16" fmla="*/ 199 w 410"/>
                <a:gd name="T17" fmla="*/ 585 h 1335"/>
                <a:gd name="T18" fmla="*/ 203 w 410"/>
                <a:gd name="T19" fmla="*/ 727 h 1335"/>
                <a:gd name="T20" fmla="*/ 252 w 410"/>
                <a:gd name="T21" fmla="*/ 916 h 1335"/>
                <a:gd name="T22" fmla="*/ 292 w 410"/>
                <a:gd name="T23" fmla="*/ 1097 h 1335"/>
                <a:gd name="T24" fmla="*/ 348 w 410"/>
                <a:gd name="T25" fmla="*/ 1175 h 1335"/>
                <a:gd name="T26" fmla="*/ 344 w 410"/>
                <a:gd name="T27" fmla="*/ 1220 h 1335"/>
                <a:gd name="T28" fmla="*/ 296 w 410"/>
                <a:gd name="T29" fmla="*/ 1242 h 1335"/>
                <a:gd name="T30" fmla="*/ 185 w 410"/>
                <a:gd name="T31" fmla="*/ 1259 h 1335"/>
                <a:gd name="T32" fmla="*/ 107 w 410"/>
                <a:gd name="T33" fmla="*/ 1308 h 1335"/>
                <a:gd name="T34" fmla="*/ 67 w 410"/>
                <a:gd name="T35" fmla="*/ 1335 h 1335"/>
                <a:gd name="T36" fmla="*/ 0 w 410"/>
                <a:gd name="T37" fmla="*/ 1273 h 1335"/>
                <a:gd name="T38" fmla="*/ 14 w 410"/>
                <a:gd name="T39" fmla="*/ 1233 h 1335"/>
                <a:gd name="T40" fmla="*/ 80 w 410"/>
                <a:gd name="T41" fmla="*/ 1206 h 1335"/>
                <a:gd name="T42" fmla="*/ 163 w 410"/>
                <a:gd name="T43" fmla="*/ 1193 h 1335"/>
                <a:gd name="T44" fmla="*/ 243 w 410"/>
                <a:gd name="T45" fmla="*/ 1193 h 1335"/>
                <a:gd name="T46" fmla="*/ 256 w 410"/>
                <a:gd name="T47" fmla="*/ 1167 h 1335"/>
                <a:gd name="T48" fmla="*/ 243 w 410"/>
                <a:gd name="T49" fmla="*/ 1122 h 1335"/>
                <a:gd name="T50" fmla="*/ 176 w 410"/>
                <a:gd name="T51" fmla="*/ 952 h 1335"/>
                <a:gd name="T52" fmla="*/ 132 w 410"/>
                <a:gd name="T53" fmla="*/ 783 h 1335"/>
                <a:gd name="T54" fmla="*/ 110 w 410"/>
                <a:gd name="T55" fmla="*/ 661 h 1335"/>
                <a:gd name="T56" fmla="*/ 107 w 410"/>
                <a:gd name="T57" fmla="*/ 547 h 1335"/>
                <a:gd name="T58" fmla="*/ 123 w 410"/>
                <a:gd name="T59" fmla="*/ 436 h 1335"/>
                <a:gd name="T60" fmla="*/ 163 w 410"/>
                <a:gd name="T61" fmla="*/ 322 h 1335"/>
                <a:gd name="T62" fmla="*/ 225 w 410"/>
                <a:gd name="T63" fmla="*/ 171 h 1335"/>
                <a:gd name="T64" fmla="*/ 252 w 410"/>
                <a:gd name="T65" fmla="*/ 124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0" h="1335">
                  <a:moveTo>
                    <a:pt x="252" y="124"/>
                  </a:moveTo>
                  <a:lnTo>
                    <a:pt x="296" y="40"/>
                  </a:lnTo>
                  <a:lnTo>
                    <a:pt x="348" y="0"/>
                  </a:lnTo>
                  <a:lnTo>
                    <a:pt x="410" y="26"/>
                  </a:lnTo>
                  <a:lnTo>
                    <a:pt x="401" y="106"/>
                  </a:lnTo>
                  <a:lnTo>
                    <a:pt x="361" y="162"/>
                  </a:lnTo>
                  <a:lnTo>
                    <a:pt x="283" y="304"/>
                  </a:lnTo>
                  <a:lnTo>
                    <a:pt x="230" y="440"/>
                  </a:lnTo>
                  <a:lnTo>
                    <a:pt x="199" y="585"/>
                  </a:lnTo>
                  <a:lnTo>
                    <a:pt x="203" y="727"/>
                  </a:lnTo>
                  <a:lnTo>
                    <a:pt x="252" y="916"/>
                  </a:lnTo>
                  <a:lnTo>
                    <a:pt x="292" y="1097"/>
                  </a:lnTo>
                  <a:lnTo>
                    <a:pt x="348" y="1175"/>
                  </a:lnTo>
                  <a:lnTo>
                    <a:pt x="344" y="1220"/>
                  </a:lnTo>
                  <a:lnTo>
                    <a:pt x="296" y="1242"/>
                  </a:lnTo>
                  <a:lnTo>
                    <a:pt x="185" y="1259"/>
                  </a:lnTo>
                  <a:lnTo>
                    <a:pt x="107" y="1308"/>
                  </a:lnTo>
                  <a:lnTo>
                    <a:pt x="67" y="1335"/>
                  </a:lnTo>
                  <a:lnTo>
                    <a:pt x="0" y="1273"/>
                  </a:lnTo>
                  <a:lnTo>
                    <a:pt x="14" y="1233"/>
                  </a:lnTo>
                  <a:lnTo>
                    <a:pt x="80" y="1206"/>
                  </a:lnTo>
                  <a:lnTo>
                    <a:pt x="163" y="1193"/>
                  </a:lnTo>
                  <a:lnTo>
                    <a:pt x="243" y="1193"/>
                  </a:lnTo>
                  <a:lnTo>
                    <a:pt x="256" y="1167"/>
                  </a:lnTo>
                  <a:lnTo>
                    <a:pt x="243" y="1122"/>
                  </a:lnTo>
                  <a:lnTo>
                    <a:pt x="176" y="952"/>
                  </a:lnTo>
                  <a:lnTo>
                    <a:pt x="132" y="783"/>
                  </a:lnTo>
                  <a:lnTo>
                    <a:pt x="110" y="661"/>
                  </a:lnTo>
                  <a:lnTo>
                    <a:pt x="107" y="547"/>
                  </a:lnTo>
                  <a:lnTo>
                    <a:pt x="123" y="436"/>
                  </a:lnTo>
                  <a:lnTo>
                    <a:pt x="163" y="322"/>
                  </a:lnTo>
                  <a:lnTo>
                    <a:pt x="225" y="171"/>
                  </a:lnTo>
                  <a:lnTo>
                    <a:pt x="252" y="1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0" name="Freeform 8">
              <a:extLst>
                <a:ext uri="{FF2B5EF4-FFF2-40B4-BE49-F238E27FC236}">
                  <a16:creationId xmlns:a16="http://schemas.microsoft.com/office/drawing/2014/main" id="{931942D1-2654-0EFE-8F42-D8AC6396C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" y="3350"/>
              <a:ext cx="176" cy="232"/>
            </a:xfrm>
            <a:custGeom>
              <a:avLst/>
              <a:gdLst>
                <a:gd name="T0" fmla="*/ 193 w 529"/>
                <a:gd name="T1" fmla="*/ 582 h 697"/>
                <a:gd name="T2" fmla="*/ 233 w 529"/>
                <a:gd name="T3" fmla="*/ 670 h 697"/>
                <a:gd name="T4" fmla="*/ 325 w 529"/>
                <a:gd name="T5" fmla="*/ 697 h 697"/>
                <a:gd name="T6" fmla="*/ 405 w 529"/>
                <a:gd name="T7" fmla="*/ 688 h 697"/>
                <a:gd name="T8" fmla="*/ 471 w 529"/>
                <a:gd name="T9" fmla="*/ 631 h 697"/>
                <a:gd name="T10" fmla="*/ 523 w 529"/>
                <a:gd name="T11" fmla="*/ 516 h 697"/>
                <a:gd name="T12" fmla="*/ 529 w 529"/>
                <a:gd name="T13" fmla="*/ 379 h 697"/>
                <a:gd name="T14" fmla="*/ 511 w 529"/>
                <a:gd name="T15" fmla="*/ 260 h 697"/>
                <a:gd name="T16" fmla="*/ 436 w 529"/>
                <a:gd name="T17" fmla="*/ 127 h 697"/>
                <a:gd name="T18" fmla="*/ 382 w 529"/>
                <a:gd name="T19" fmla="*/ 66 h 697"/>
                <a:gd name="T20" fmla="*/ 325 w 529"/>
                <a:gd name="T21" fmla="*/ 27 h 697"/>
                <a:gd name="T22" fmla="*/ 273 w 529"/>
                <a:gd name="T23" fmla="*/ 0 h 697"/>
                <a:gd name="T24" fmla="*/ 180 w 529"/>
                <a:gd name="T25" fmla="*/ 9 h 697"/>
                <a:gd name="T26" fmla="*/ 131 w 529"/>
                <a:gd name="T27" fmla="*/ 89 h 697"/>
                <a:gd name="T28" fmla="*/ 106 w 529"/>
                <a:gd name="T29" fmla="*/ 172 h 697"/>
                <a:gd name="T30" fmla="*/ 106 w 529"/>
                <a:gd name="T31" fmla="*/ 305 h 697"/>
                <a:gd name="T32" fmla="*/ 128 w 529"/>
                <a:gd name="T33" fmla="*/ 432 h 697"/>
                <a:gd name="T34" fmla="*/ 153 w 529"/>
                <a:gd name="T35" fmla="*/ 503 h 697"/>
                <a:gd name="T36" fmla="*/ 8 w 529"/>
                <a:gd name="T37" fmla="*/ 608 h 697"/>
                <a:gd name="T38" fmla="*/ 0 w 529"/>
                <a:gd name="T39" fmla="*/ 648 h 697"/>
                <a:gd name="T40" fmla="*/ 22 w 529"/>
                <a:gd name="T41" fmla="*/ 670 h 697"/>
                <a:gd name="T42" fmla="*/ 180 w 529"/>
                <a:gd name="T43" fmla="*/ 552 h 697"/>
                <a:gd name="T44" fmla="*/ 193 w 529"/>
                <a:gd name="T45" fmla="*/ 58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9" h="697">
                  <a:moveTo>
                    <a:pt x="193" y="582"/>
                  </a:moveTo>
                  <a:lnTo>
                    <a:pt x="233" y="670"/>
                  </a:lnTo>
                  <a:lnTo>
                    <a:pt x="325" y="697"/>
                  </a:lnTo>
                  <a:lnTo>
                    <a:pt x="405" y="688"/>
                  </a:lnTo>
                  <a:lnTo>
                    <a:pt x="471" y="631"/>
                  </a:lnTo>
                  <a:lnTo>
                    <a:pt x="523" y="516"/>
                  </a:lnTo>
                  <a:lnTo>
                    <a:pt x="529" y="379"/>
                  </a:lnTo>
                  <a:lnTo>
                    <a:pt x="511" y="260"/>
                  </a:lnTo>
                  <a:lnTo>
                    <a:pt x="436" y="127"/>
                  </a:lnTo>
                  <a:lnTo>
                    <a:pt x="382" y="66"/>
                  </a:lnTo>
                  <a:lnTo>
                    <a:pt x="325" y="27"/>
                  </a:lnTo>
                  <a:lnTo>
                    <a:pt x="273" y="0"/>
                  </a:lnTo>
                  <a:lnTo>
                    <a:pt x="180" y="9"/>
                  </a:lnTo>
                  <a:lnTo>
                    <a:pt x="131" y="89"/>
                  </a:lnTo>
                  <a:lnTo>
                    <a:pt x="106" y="172"/>
                  </a:lnTo>
                  <a:lnTo>
                    <a:pt x="106" y="305"/>
                  </a:lnTo>
                  <a:lnTo>
                    <a:pt x="128" y="432"/>
                  </a:lnTo>
                  <a:lnTo>
                    <a:pt x="153" y="503"/>
                  </a:lnTo>
                  <a:lnTo>
                    <a:pt x="8" y="608"/>
                  </a:lnTo>
                  <a:lnTo>
                    <a:pt x="0" y="648"/>
                  </a:lnTo>
                  <a:lnTo>
                    <a:pt x="22" y="670"/>
                  </a:lnTo>
                  <a:lnTo>
                    <a:pt x="180" y="552"/>
                  </a:lnTo>
                  <a:lnTo>
                    <a:pt x="193" y="5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1" name="Freeform 9">
              <a:extLst>
                <a:ext uri="{FF2B5EF4-FFF2-40B4-BE49-F238E27FC236}">
                  <a16:creationId xmlns:a16="http://schemas.microsoft.com/office/drawing/2014/main" id="{DD18C2CE-C098-76F5-CFBC-34B33D754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" y="3300"/>
              <a:ext cx="350" cy="389"/>
            </a:xfrm>
            <a:custGeom>
              <a:avLst/>
              <a:gdLst>
                <a:gd name="T0" fmla="*/ 699 w 1051"/>
                <a:gd name="T1" fmla="*/ 806 h 1166"/>
                <a:gd name="T2" fmla="*/ 646 w 1051"/>
                <a:gd name="T3" fmla="*/ 859 h 1166"/>
                <a:gd name="T4" fmla="*/ 536 w 1051"/>
                <a:gd name="T5" fmla="*/ 924 h 1166"/>
                <a:gd name="T6" fmla="*/ 436 w 1051"/>
                <a:gd name="T7" fmla="*/ 964 h 1166"/>
                <a:gd name="T8" fmla="*/ 365 w 1051"/>
                <a:gd name="T9" fmla="*/ 1004 h 1166"/>
                <a:gd name="T10" fmla="*/ 298 w 1051"/>
                <a:gd name="T11" fmla="*/ 1057 h 1166"/>
                <a:gd name="T12" fmla="*/ 291 w 1051"/>
                <a:gd name="T13" fmla="*/ 1149 h 1166"/>
                <a:gd name="T14" fmla="*/ 356 w 1051"/>
                <a:gd name="T15" fmla="*/ 1166 h 1166"/>
                <a:gd name="T16" fmla="*/ 523 w 1051"/>
                <a:gd name="T17" fmla="*/ 1070 h 1166"/>
                <a:gd name="T18" fmla="*/ 646 w 1051"/>
                <a:gd name="T19" fmla="*/ 955 h 1166"/>
                <a:gd name="T20" fmla="*/ 792 w 1051"/>
                <a:gd name="T21" fmla="*/ 810 h 1166"/>
                <a:gd name="T22" fmla="*/ 910 w 1051"/>
                <a:gd name="T23" fmla="*/ 718 h 1166"/>
                <a:gd name="T24" fmla="*/ 1011 w 1051"/>
                <a:gd name="T25" fmla="*/ 647 h 1166"/>
                <a:gd name="T26" fmla="*/ 1051 w 1051"/>
                <a:gd name="T27" fmla="*/ 612 h 1166"/>
                <a:gd name="T28" fmla="*/ 1037 w 1051"/>
                <a:gd name="T29" fmla="*/ 568 h 1166"/>
                <a:gd name="T30" fmla="*/ 990 w 1051"/>
                <a:gd name="T31" fmla="*/ 507 h 1166"/>
                <a:gd name="T32" fmla="*/ 814 w 1051"/>
                <a:gd name="T33" fmla="*/ 410 h 1166"/>
                <a:gd name="T34" fmla="*/ 646 w 1051"/>
                <a:gd name="T35" fmla="*/ 322 h 1166"/>
                <a:gd name="T36" fmla="*/ 443 w 1051"/>
                <a:gd name="T37" fmla="*/ 229 h 1166"/>
                <a:gd name="T38" fmla="*/ 369 w 1051"/>
                <a:gd name="T39" fmla="*/ 176 h 1166"/>
                <a:gd name="T40" fmla="*/ 291 w 1051"/>
                <a:gd name="T41" fmla="*/ 106 h 1166"/>
                <a:gd name="T42" fmla="*/ 211 w 1051"/>
                <a:gd name="T43" fmla="*/ 27 h 1166"/>
                <a:gd name="T44" fmla="*/ 140 w 1051"/>
                <a:gd name="T45" fmla="*/ 0 h 1166"/>
                <a:gd name="T46" fmla="*/ 0 w 1051"/>
                <a:gd name="T47" fmla="*/ 98 h 1166"/>
                <a:gd name="T48" fmla="*/ 9 w 1051"/>
                <a:gd name="T49" fmla="*/ 189 h 1166"/>
                <a:gd name="T50" fmla="*/ 35 w 1051"/>
                <a:gd name="T51" fmla="*/ 225 h 1166"/>
                <a:gd name="T52" fmla="*/ 105 w 1051"/>
                <a:gd name="T53" fmla="*/ 211 h 1166"/>
                <a:gd name="T54" fmla="*/ 93 w 1051"/>
                <a:gd name="T55" fmla="*/ 173 h 1166"/>
                <a:gd name="T56" fmla="*/ 66 w 1051"/>
                <a:gd name="T57" fmla="*/ 158 h 1166"/>
                <a:gd name="T58" fmla="*/ 53 w 1051"/>
                <a:gd name="T59" fmla="*/ 111 h 1166"/>
                <a:gd name="T60" fmla="*/ 131 w 1051"/>
                <a:gd name="T61" fmla="*/ 58 h 1166"/>
                <a:gd name="T62" fmla="*/ 198 w 1051"/>
                <a:gd name="T63" fmla="*/ 111 h 1166"/>
                <a:gd name="T64" fmla="*/ 198 w 1051"/>
                <a:gd name="T65" fmla="*/ 158 h 1166"/>
                <a:gd name="T66" fmla="*/ 171 w 1051"/>
                <a:gd name="T67" fmla="*/ 216 h 1166"/>
                <a:gd name="T68" fmla="*/ 193 w 1051"/>
                <a:gd name="T69" fmla="*/ 256 h 1166"/>
                <a:gd name="T70" fmla="*/ 325 w 1051"/>
                <a:gd name="T71" fmla="*/ 291 h 1166"/>
                <a:gd name="T72" fmla="*/ 378 w 1051"/>
                <a:gd name="T73" fmla="*/ 242 h 1166"/>
                <a:gd name="T74" fmla="*/ 554 w 1051"/>
                <a:gd name="T75" fmla="*/ 349 h 1166"/>
                <a:gd name="T76" fmla="*/ 699 w 1051"/>
                <a:gd name="T77" fmla="*/ 414 h 1166"/>
                <a:gd name="T78" fmla="*/ 779 w 1051"/>
                <a:gd name="T79" fmla="*/ 454 h 1166"/>
                <a:gd name="T80" fmla="*/ 857 w 1051"/>
                <a:gd name="T81" fmla="*/ 494 h 1166"/>
                <a:gd name="T82" fmla="*/ 919 w 1051"/>
                <a:gd name="T83" fmla="*/ 547 h 1166"/>
                <a:gd name="T84" fmla="*/ 959 w 1051"/>
                <a:gd name="T85" fmla="*/ 599 h 1166"/>
                <a:gd name="T86" fmla="*/ 923 w 1051"/>
                <a:gd name="T87" fmla="*/ 638 h 1166"/>
                <a:gd name="T88" fmla="*/ 839 w 1051"/>
                <a:gd name="T89" fmla="*/ 692 h 1166"/>
                <a:gd name="T90" fmla="*/ 752 w 1051"/>
                <a:gd name="T91" fmla="*/ 752 h 1166"/>
                <a:gd name="T92" fmla="*/ 699 w 1051"/>
                <a:gd name="T93" fmla="*/ 80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51" h="1166">
                  <a:moveTo>
                    <a:pt x="699" y="806"/>
                  </a:moveTo>
                  <a:lnTo>
                    <a:pt x="646" y="859"/>
                  </a:lnTo>
                  <a:lnTo>
                    <a:pt x="536" y="924"/>
                  </a:lnTo>
                  <a:lnTo>
                    <a:pt x="436" y="964"/>
                  </a:lnTo>
                  <a:lnTo>
                    <a:pt x="365" y="1004"/>
                  </a:lnTo>
                  <a:lnTo>
                    <a:pt x="298" y="1057"/>
                  </a:lnTo>
                  <a:lnTo>
                    <a:pt x="291" y="1149"/>
                  </a:lnTo>
                  <a:lnTo>
                    <a:pt x="356" y="1166"/>
                  </a:lnTo>
                  <a:lnTo>
                    <a:pt x="523" y="1070"/>
                  </a:lnTo>
                  <a:lnTo>
                    <a:pt x="646" y="955"/>
                  </a:lnTo>
                  <a:lnTo>
                    <a:pt x="792" y="810"/>
                  </a:lnTo>
                  <a:lnTo>
                    <a:pt x="910" y="718"/>
                  </a:lnTo>
                  <a:lnTo>
                    <a:pt x="1011" y="647"/>
                  </a:lnTo>
                  <a:lnTo>
                    <a:pt x="1051" y="612"/>
                  </a:lnTo>
                  <a:lnTo>
                    <a:pt x="1037" y="568"/>
                  </a:lnTo>
                  <a:lnTo>
                    <a:pt x="990" y="507"/>
                  </a:lnTo>
                  <a:lnTo>
                    <a:pt x="814" y="410"/>
                  </a:lnTo>
                  <a:lnTo>
                    <a:pt x="646" y="322"/>
                  </a:lnTo>
                  <a:lnTo>
                    <a:pt x="443" y="229"/>
                  </a:lnTo>
                  <a:lnTo>
                    <a:pt x="369" y="176"/>
                  </a:lnTo>
                  <a:lnTo>
                    <a:pt x="291" y="106"/>
                  </a:lnTo>
                  <a:lnTo>
                    <a:pt x="211" y="27"/>
                  </a:lnTo>
                  <a:lnTo>
                    <a:pt x="140" y="0"/>
                  </a:lnTo>
                  <a:lnTo>
                    <a:pt x="0" y="98"/>
                  </a:lnTo>
                  <a:lnTo>
                    <a:pt x="9" y="189"/>
                  </a:lnTo>
                  <a:lnTo>
                    <a:pt x="35" y="225"/>
                  </a:lnTo>
                  <a:lnTo>
                    <a:pt x="105" y="211"/>
                  </a:lnTo>
                  <a:lnTo>
                    <a:pt x="93" y="173"/>
                  </a:lnTo>
                  <a:lnTo>
                    <a:pt x="66" y="158"/>
                  </a:lnTo>
                  <a:lnTo>
                    <a:pt x="53" y="111"/>
                  </a:lnTo>
                  <a:lnTo>
                    <a:pt x="131" y="58"/>
                  </a:lnTo>
                  <a:lnTo>
                    <a:pt x="198" y="111"/>
                  </a:lnTo>
                  <a:lnTo>
                    <a:pt x="198" y="158"/>
                  </a:lnTo>
                  <a:lnTo>
                    <a:pt x="171" y="216"/>
                  </a:lnTo>
                  <a:lnTo>
                    <a:pt x="193" y="256"/>
                  </a:lnTo>
                  <a:lnTo>
                    <a:pt x="325" y="291"/>
                  </a:lnTo>
                  <a:lnTo>
                    <a:pt x="378" y="242"/>
                  </a:lnTo>
                  <a:lnTo>
                    <a:pt x="554" y="349"/>
                  </a:lnTo>
                  <a:lnTo>
                    <a:pt x="699" y="414"/>
                  </a:lnTo>
                  <a:lnTo>
                    <a:pt x="779" y="454"/>
                  </a:lnTo>
                  <a:lnTo>
                    <a:pt x="857" y="494"/>
                  </a:lnTo>
                  <a:lnTo>
                    <a:pt x="919" y="547"/>
                  </a:lnTo>
                  <a:lnTo>
                    <a:pt x="959" y="599"/>
                  </a:lnTo>
                  <a:lnTo>
                    <a:pt x="923" y="638"/>
                  </a:lnTo>
                  <a:lnTo>
                    <a:pt x="839" y="692"/>
                  </a:lnTo>
                  <a:lnTo>
                    <a:pt x="752" y="752"/>
                  </a:lnTo>
                  <a:lnTo>
                    <a:pt x="699" y="8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28682" name="Object 10">
            <a:extLst>
              <a:ext uri="{FF2B5EF4-FFF2-40B4-BE49-F238E27FC236}">
                <a16:creationId xmlns:a16="http://schemas.microsoft.com/office/drawing/2014/main" id="{955FF59B-D967-1E16-9487-D3DEAD42DB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1675" y="1981200"/>
          <a:ext cx="120332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5154120" imgH="3928680" progId="MS_ClipArt_Gallery.2">
                  <p:embed/>
                </p:oleObj>
              </mc:Choice>
              <mc:Fallback>
                <p:oleObj name="Clip" r:id="rId3" imgW="5154120" imgH="3928680" progId="MS_ClipArt_Gallery.2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1981200"/>
                        <a:ext cx="1203325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3" name="Group 11">
            <a:extLst>
              <a:ext uri="{FF2B5EF4-FFF2-40B4-BE49-F238E27FC236}">
                <a16:creationId xmlns:a16="http://schemas.microsoft.com/office/drawing/2014/main" id="{11316B61-1721-A159-6FFB-C817ACF40C06}"/>
              </a:ext>
            </a:extLst>
          </p:cNvPr>
          <p:cNvGrpSpPr>
            <a:grpSpLocks/>
          </p:cNvGrpSpPr>
          <p:nvPr/>
        </p:nvGrpSpPr>
        <p:grpSpPr bwMode="auto">
          <a:xfrm>
            <a:off x="1422400" y="1071563"/>
            <a:ext cx="381000" cy="1085850"/>
            <a:chOff x="451" y="934"/>
            <a:chExt cx="240" cy="684"/>
          </a:xfrm>
        </p:grpSpPr>
        <p:sp>
          <p:nvSpPr>
            <p:cNvPr id="28684" name="Freeform 12">
              <a:extLst>
                <a:ext uri="{FF2B5EF4-FFF2-40B4-BE49-F238E27FC236}">
                  <a16:creationId xmlns:a16="http://schemas.microsoft.com/office/drawing/2014/main" id="{0E8BE682-21B0-3D5A-A73D-9B989C7B6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" y="1047"/>
              <a:ext cx="121" cy="119"/>
            </a:xfrm>
            <a:custGeom>
              <a:avLst/>
              <a:gdLst>
                <a:gd name="T0" fmla="*/ 315 w 482"/>
                <a:gd name="T1" fmla="*/ 137 h 476"/>
                <a:gd name="T2" fmla="*/ 256 w 482"/>
                <a:gd name="T3" fmla="*/ 48 h 476"/>
                <a:gd name="T4" fmla="*/ 196 w 482"/>
                <a:gd name="T5" fmla="*/ 0 h 476"/>
                <a:gd name="T6" fmla="*/ 125 w 482"/>
                <a:gd name="T7" fmla="*/ 0 h 476"/>
                <a:gd name="T8" fmla="*/ 47 w 482"/>
                <a:gd name="T9" fmla="*/ 31 h 476"/>
                <a:gd name="T10" fmla="*/ 12 w 482"/>
                <a:gd name="T11" fmla="*/ 83 h 476"/>
                <a:gd name="T12" fmla="*/ 0 w 482"/>
                <a:gd name="T13" fmla="*/ 155 h 476"/>
                <a:gd name="T14" fmla="*/ 12 w 482"/>
                <a:gd name="T15" fmla="*/ 250 h 476"/>
                <a:gd name="T16" fmla="*/ 59 w 482"/>
                <a:gd name="T17" fmla="*/ 357 h 476"/>
                <a:gd name="T18" fmla="*/ 143 w 482"/>
                <a:gd name="T19" fmla="*/ 429 h 476"/>
                <a:gd name="T20" fmla="*/ 207 w 482"/>
                <a:gd name="T21" fmla="*/ 464 h 476"/>
                <a:gd name="T22" fmla="*/ 273 w 482"/>
                <a:gd name="T23" fmla="*/ 476 h 476"/>
                <a:gd name="T24" fmla="*/ 326 w 482"/>
                <a:gd name="T25" fmla="*/ 458 h 476"/>
                <a:gd name="T26" fmla="*/ 356 w 482"/>
                <a:gd name="T27" fmla="*/ 429 h 476"/>
                <a:gd name="T28" fmla="*/ 375 w 482"/>
                <a:gd name="T29" fmla="*/ 357 h 476"/>
                <a:gd name="T30" fmla="*/ 369 w 482"/>
                <a:gd name="T31" fmla="*/ 274 h 476"/>
                <a:gd name="T32" fmla="*/ 350 w 482"/>
                <a:gd name="T33" fmla="*/ 203 h 476"/>
                <a:gd name="T34" fmla="*/ 469 w 482"/>
                <a:gd name="T35" fmla="*/ 137 h 476"/>
                <a:gd name="T36" fmla="*/ 482 w 482"/>
                <a:gd name="T37" fmla="*/ 108 h 476"/>
                <a:gd name="T38" fmla="*/ 469 w 482"/>
                <a:gd name="T39" fmla="*/ 95 h 476"/>
                <a:gd name="T40" fmla="*/ 338 w 482"/>
                <a:gd name="T41" fmla="*/ 173 h 476"/>
                <a:gd name="T42" fmla="*/ 315 w 482"/>
                <a:gd name="T43" fmla="*/ 137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476">
                  <a:moveTo>
                    <a:pt x="315" y="137"/>
                  </a:moveTo>
                  <a:lnTo>
                    <a:pt x="256" y="48"/>
                  </a:lnTo>
                  <a:lnTo>
                    <a:pt x="196" y="0"/>
                  </a:lnTo>
                  <a:lnTo>
                    <a:pt x="125" y="0"/>
                  </a:lnTo>
                  <a:lnTo>
                    <a:pt x="47" y="31"/>
                  </a:lnTo>
                  <a:lnTo>
                    <a:pt x="12" y="83"/>
                  </a:lnTo>
                  <a:lnTo>
                    <a:pt x="0" y="155"/>
                  </a:lnTo>
                  <a:lnTo>
                    <a:pt x="12" y="250"/>
                  </a:lnTo>
                  <a:lnTo>
                    <a:pt x="59" y="357"/>
                  </a:lnTo>
                  <a:lnTo>
                    <a:pt x="143" y="429"/>
                  </a:lnTo>
                  <a:lnTo>
                    <a:pt x="207" y="464"/>
                  </a:lnTo>
                  <a:lnTo>
                    <a:pt x="273" y="476"/>
                  </a:lnTo>
                  <a:lnTo>
                    <a:pt x="326" y="458"/>
                  </a:lnTo>
                  <a:lnTo>
                    <a:pt x="356" y="429"/>
                  </a:lnTo>
                  <a:lnTo>
                    <a:pt x="375" y="357"/>
                  </a:lnTo>
                  <a:lnTo>
                    <a:pt x="369" y="274"/>
                  </a:lnTo>
                  <a:lnTo>
                    <a:pt x="350" y="203"/>
                  </a:lnTo>
                  <a:lnTo>
                    <a:pt x="469" y="137"/>
                  </a:lnTo>
                  <a:lnTo>
                    <a:pt x="482" y="108"/>
                  </a:lnTo>
                  <a:lnTo>
                    <a:pt x="469" y="95"/>
                  </a:lnTo>
                  <a:lnTo>
                    <a:pt x="338" y="173"/>
                  </a:lnTo>
                  <a:lnTo>
                    <a:pt x="315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5" name="Freeform 13">
              <a:extLst>
                <a:ext uri="{FF2B5EF4-FFF2-40B4-BE49-F238E27FC236}">
                  <a16:creationId xmlns:a16="http://schemas.microsoft.com/office/drawing/2014/main" id="{09A9D044-FD4D-DC04-8438-C2D2837D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934"/>
              <a:ext cx="107" cy="266"/>
            </a:xfrm>
            <a:custGeom>
              <a:avLst/>
              <a:gdLst>
                <a:gd name="T0" fmla="*/ 119 w 429"/>
                <a:gd name="T1" fmla="*/ 898 h 1063"/>
                <a:gd name="T2" fmla="*/ 42 w 429"/>
                <a:gd name="T3" fmla="*/ 956 h 1063"/>
                <a:gd name="T4" fmla="*/ 18 w 429"/>
                <a:gd name="T5" fmla="*/ 975 h 1063"/>
                <a:gd name="T6" fmla="*/ 0 w 429"/>
                <a:gd name="T7" fmla="*/ 1016 h 1063"/>
                <a:gd name="T8" fmla="*/ 24 w 429"/>
                <a:gd name="T9" fmla="*/ 1057 h 1063"/>
                <a:gd name="T10" fmla="*/ 47 w 429"/>
                <a:gd name="T11" fmla="*/ 1063 h 1063"/>
                <a:gd name="T12" fmla="*/ 119 w 429"/>
                <a:gd name="T13" fmla="*/ 1040 h 1063"/>
                <a:gd name="T14" fmla="*/ 226 w 429"/>
                <a:gd name="T15" fmla="*/ 956 h 1063"/>
                <a:gd name="T16" fmla="*/ 322 w 429"/>
                <a:gd name="T17" fmla="*/ 856 h 1063"/>
                <a:gd name="T18" fmla="*/ 423 w 429"/>
                <a:gd name="T19" fmla="*/ 742 h 1063"/>
                <a:gd name="T20" fmla="*/ 429 w 429"/>
                <a:gd name="T21" fmla="*/ 695 h 1063"/>
                <a:gd name="T22" fmla="*/ 429 w 429"/>
                <a:gd name="T23" fmla="*/ 565 h 1063"/>
                <a:gd name="T24" fmla="*/ 400 w 429"/>
                <a:gd name="T25" fmla="*/ 363 h 1063"/>
                <a:gd name="T26" fmla="*/ 417 w 429"/>
                <a:gd name="T27" fmla="*/ 244 h 1063"/>
                <a:gd name="T28" fmla="*/ 429 w 429"/>
                <a:gd name="T29" fmla="*/ 196 h 1063"/>
                <a:gd name="T30" fmla="*/ 411 w 429"/>
                <a:gd name="T31" fmla="*/ 172 h 1063"/>
                <a:gd name="T32" fmla="*/ 369 w 429"/>
                <a:gd name="T33" fmla="*/ 149 h 1063"/>
                <a:gd name="T34" fmla="*/ 340 w 429"/>
                <a:gd name="T35" fmla="*/ 131 h 1063"/>
                <a:gd name="T36" fmla="*/ 357 w 429"/>
                <a:gd name="T37" fmla="*/ 24 h 1063"/>
                <a:gd name="T38" fmla="*/ 345 w 429"/>
                <a:gd name="T39" fmla="*/ 0 h 1063"/>
                <a:gd name="T40" fmla="*/ 322 w 429"/>
                <a:gd name="T41" fmla="*/ 7 h 1063"/>
                <a:gd name="T42" fmla="*/ 310 w 429"/>
                <a:gd name="T43" fmla="*/ 143 h 1063"/>
                <a:gd name="T44" fmla="*/ 298 w 429"/>
                <a:gd name="T45" fmla="*/ 178 h 1063"/>
                <a:gd name="T46" fmla="*/ 292 w 429"/>
                <a:gd name="T47" fmla="*/ 202 h 1063"/>
                <a:gd name="T48" fmla="*/ 244 w 429"/>
                <a:gd name="T49" fmla="*/ 184 h 1063"/>
                <a:gd name="T50" fmla="*/ 209 w 429"/>
                <a:gd name="T51" fmla="*/ 184 h 1063"/>
                <a:gd name="T52" fmla="*/ 209 w 429"/>
                <a:gd name="T53" fmla="*/ 208 h 1063"/>
                <a:gd name="T54" fmla="*/ 232 w 429"/>
                <a:gd name="T55" fmla="*/ 226 h 1063"/>
                <a:gd name="T56" fmla="*/ 275 w 429"/>
                <a:gd name="T57" fmla="*/ 226 h 1063"/>
                <a:gd name="T58" fmla="*/ 304 w 429"/>
                <a:gd name="T59" fmla="*/ 250 h 1063"/>
                <a:gd name="T60" fmla="*/ 328 w 429"/>
                <a:gd name="T61" fmla="*/ 291 h 1063"/>
                <a:gd name="T62" fmla="*/ 351 w 429"/>
                <a:gd name="T63" fmla="*/ 357 h 1063"/>
                <a:gd name="T64" fmla="*/ 369 w 429"/>
                <a:gd name="T65" fmla="*/ 487 h 1063"/>
                <a:gd name="T66" fmla="*/ 369 w 429"/>
                <a:gd name="T67" fmla="*/ 606 h 1063"/>
                <a:gd name="T68" fmla="*/ 357 w 429"/>
                <a:gd name="T69" fmla="*/ 701 h 1063"/>
                <a:gd name="T70" fmla="*/ 334 w 429"/>
                <a:gd name="T71" fmla="*/ 742 h 1063"/>
                <a:gd name="T72" fmla="*/ 250 w 429"/>
                <a:gd name="T73" fmla="*/ 802 h 1063"/>
                <a:gd name="T74" fmla="*/ 160 w 429"/>
                <a:gd name="T75" fmla="*/ 856 h 1063"/>
                <a:gd name="T76" fmla="*/ 119 w 429"/>
                <a:gd name="T77" fmla="*/ 898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9" h="1063">
                  <a:moveTo>
                    <a:pt x="119" y="898"/>
                  </a:moveTo>
                  <a:lnTo>
                    <a:pt x="42" y="956"/>
                  </a:lnTo>
                  <a:lnTo>
                    <a:pt x="18" y="975"/>
                  </a:lnTo>
                  <a:lnTo>
                    <a:pt x="0" y="1016"/>
                  </a:lnTo>
                  <a:lnTo>
                    <a:pt x="24" y="1057"/>
                  </a:lnTo>
                  <a:lnTo>
                    <a:pt x="47" y="1063"/>
                  </a:lnTo>
                  <a:lnTo>
                    <a:pt x="119" y="1040"/>
                  </a:lnTo>
                  <a:lnTo>
                    <a:pt x="226" y="956"/>
                  </a:lnTo>
                  <a:lnTo>
                    <a:pt x="322" y="856"/>
                  </a:lnTo>
                  <a:lnTo>
                    <a:pt x="423" y="742"/>
                  </a:lnTo>
                  <a:lnTo>
                    <a:pt x="429" y="695"/>
                  </a:lnTo>
                  <a:lnTo>
                    <a:pt x="429" y="565"/>
                  </a:lnTo>
                  <a:lnTo>
                    <a:pt x="400" y="363"/>
                  </a:lnTo>
                  <a:lnTo>
                    <a:pt x="417" y="244"/>
                  </a:lnTo>
                  <a:lnTo>
                    <a:pt x="429" y="196"/>
                  </a:lnTo>
                  <a:lnTo>
                    <a:pt x="411" y="172"/>
                  </a:lnTo>
                  <a:lnTo>
                    <a:pt x="369" y="149"/>
                  </a:lnTo>
                  <a:lnTo>
                    <a:pt x="340" y="131"/>
                  </a:lnTo>
                  <a:lnTo>
                    <a:pt x="357" y="24"/>
                  </a:lnTo>
                  <a:lnTo>
                    <a:pt x="345" y="0"/>
                  </a:lnTo>
                  <a:lnTo>
                    <a:pt x="322" y="7"/>
                  </a:lnTo>
                  <a:lnTo>
                    <a:pt x="310" y="143"/>
                  </a:lnTo>
                  <a:lnTo>
                    <a:pt x="298" y="178"/>
                  </a:lnTo>
                  <a:lnTo>
                    <a:pt x="292" y="202"/>
                  </a:lnTo>
                  <a:lnTo>
                    <a:pt x="244" y="184"/>
                  </a:lnTo>
                  <a:lnTo>
                    <a:pt x="209" y="184"/>
                  </a:lnTo>
                  <a:lnTo>
                    <a:pt x="209" y="208"/>
                  </a:lnTo>
                  <a:lnTo>
                    <a:pt x="232" y="226"/>
                  </a:lnTo>
                  <a:lnTo>
                    <a:pt x="275" y="226"/>
                  </a:lnTo>
                  <a:lnTo>
                    <a:pt x="304" y="250"/>
                  </a:lnTo>
                  <a:lnTo>
                    <a:pt x="328" y="291"/>
                  </a:lnTo>
                  <a:lnTo>
                    <a:pt x="351" y="357"/>
                  </a:lnTo>
                  <a:lnTo>
                    <a:pt x="369" y="487"/>
                  </a:lnTo>
                  <a:lnTo>
                    <a:pt x="369" y="606"/>
                  </a:lnTo>
                  <a:lnTo>
                    <a:pt x="357" y="701"/>
                  </a:lnTo>
                  <a:lnTo>
                    <a:pt x="334" y="742"/>
                  </a:lnTo>
                  <a:lnTo>
                    <a:pt x="250" y="802"/>
                  </a:lnTo>
                  <a:lnTo>
                    <a:pt x="160" y="856"/>
                  </a:lnTo>
                  <a:lnTo>
                    <a:pt x="119" y="8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6" name="Freeform 14">
              <a:extLst>
                <a:ext uri="{FF2B5EF4-FFF2-40B4-BE49-F238E27FC236}">
                  <a16:creationId xmlns:a16="http://schemas.microsoft.com/office/drawing/2014/main" id="{00008F5D-194A-92BF-5519-6F952EFFA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" y="1179"/>
              <a:ext cx="97" cy="161"/>
            </a:xfrm>
            <a:custGeom>
              <a:avLst/>
              <a:gdLst>
                <a:gd name="T0" fmla="*/ 388 w 388"/>
                <a:gd name="T1" fmla="*/ 18 h 642"/>
                <a:gd name="T2" fmla="*/ 345 w 388"/>
                <a:gd name="T3" fmla="*/ 0 h 642"/>
                <a:gd name="T4" fmla="*/ 256 w 388"/>
                <a:gd name="T5" fmla="*/ 6 h 642"/>
                <a:gd name="T6" fmla="*/ 178 w 388"/>
                <a:gd name="T7" fmla="*/ 66 h 642"/>
                <a:gd name="T8" fmla="*/ 65 w 388"/>
                <a:gd name="T9" fmla="*/ 191 h 642"/>
                <a:gd name="T10" fmla="*/ 6 w 388"/>
                <a:gd name="T11" fmla="*/ 292 h 642"/>
                <a:gd name="T12" fmla="*/ 0 w 388"/>
                <a:gd name="T13" fmla="*/ 327 h 642"/>
                <a:gd name="T14" fmla="*/ 29 w 388"/>
                <a:gd name="T15" fmla="*/ 393 h 642"/>
                <a:gd name="T16" fmla="*/ 94 w 388"/>
                <a:gd name="T17" fmla="*/ 422 h 642"/>
                <a:gd name="T18" fmla="*/ 178 w 388"/>
                <a:gd name="T19" fmla="*/ 457 h 642"/>
                <a:gd name="T20" fmla="*/ 244 w 388"/>
                <a:gd name="T21" fmla="*/ 475 h 642"/>
                <a:gd name="T22" fmla="*/ 273 w 388"/>
                <a:gd name="T23" fmla="*/ 506 h 642"/>
                <a:gd name="T24" fmla="*/ 256 w 388"/>
                <a:gd name="T25" fmla="*/ 547 h 642"/>
                <a:gd name="T26" fmla="*/ 208 w 388"/>
                <a:gd name="T27" fmla="*/ 595 h 642"/>
                <a:gd name="T28" fmla="*/ 148 w 388"/>
                <a:gd name="T29" fmla="*/ 601 h 642"/>
                <a:gd name="T30" fmla="*/ 107 w 388"/>
                <a:gd name="T31" fmla="*/ 582 h 642"/>
                <a:gd name="T32" fmla="*/ 82 w 388"/>
                <a:gd name="T33" fmla="*/ 601 h 642"/>
                <a:gd name="T34" fmla="*/ 88 w 388"/>
                <a:gd name="T35" fmla="*/ 624 h 642"/>
                <a:gd name="T36" fmla="*/ 137 w 388"/>
                <a:gd name="T37" fmla="*/ 642 h 642"/>
                <a:gd name="T38" fmla="*/ 208 w 388"/>
                <a:gd name="T39" fmla="*/ 642 h 642"/>
                <a:gd name="T40" fmla="*/ 273 w 388"/>
                <a:gd name="T41" fmla="*/ 624 h 642"/>
                <a:gd name="T42" fmla="*/ 310 w 388"/>
                <a:gd name="T43" fmla="*/ 601 h 642"/>
                <a:gd name="T44" fmla="*/ 333 w 388"/>
                <a:gd name="T45" fmla="*/ 558 h 642"/>
                <a:gd name="T46" fmla="*/ 345 w 388"/>
                <a:gd name="T47" fmla="*/ 511 h 642"/>
                <a:gd name="T48" fmla="*/ 316 w 388"/>
                <a:gd name="T49" fmla="*/ 469 h 642"/>
                <a:gd name="T50" fmla="*/ 244 w 388"/>
                <a:gd name="T51" fmla="*/ 440 h 642"/>
                <a:gd name="T52" fmla="*/ 160 w 388"/>
                <a:gd name="T53" fmla="*/ 416 h 642"/>
                <a:gd name="T54" fmla="*/ 88 w 388"/>
                <a:gd name="T55" fmla="*/ 375 h 642"/>
                <a:gd name="T56" fmla="*/ 71 w 388"/>
                <a:gd name="T57" fmla="*/ 339 h 642"/>
                <a:gd name="T58" fmla="*/ 82 w 388"/>
                <a:gd name="T59" fmla="*/ 274 h 642"/>
                <a:gd name="T60" fmla="*/ 137 w 388"/>
                <a:gd name="T61" fmla="*/ 191 h 642"/>
                <a:gd name="T62" fmla="*/ 203 w 388"/>
                <a:gd name="T63" fmla="*/ 142 h 642"/>
                <a:gd name="T64" fmla="*/ 304 w 388"/>
                <a:gd name="T65" fmla="*/ 107 h 642"/>
                <a:gd name="T66" fmla="*/ 388 w 388"/>
                <a:gd name="T67" fmla="*/ 89 h 642"/>
                <a:gd name="T68" fmla="*/ 388 w 388"/>
                <a:gd name="T69" fmla="*/ 41 h 642"/>
                <a:gd name="T70" fmla="*/ 388 w 388"/>
                <a:gd name="T71" fmla="*/ 18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88" h="642">
                  <a:moveTo>
                    <a:pt x="388" y="18"/>
                  </a:moveTo>
                  <a:lnTo>
                    <a:pt x="345" y="0"/>
                  </a:lnTo>
                  <a:lnTo>
                    <a:pt x="256" y="6"/>
                  </a:lnTo>
                  <a:lnTo>
                    <a:pt x="178" y="66"/>
                  </a:lnTo>
                  <a:lnTo>
                    <a:pt x="65" y="191"/>
                  </a:lnTo>
                  <a:lnTo>
                    <a:pt x="6" y="292"/>
                  </a:lnTo>
                  <a:lnTo>
                    <a:pt x="0" y="327"/>
                  </a:lnTo>
                  <a:lnTo>
                    <a:pt x="29" y="393"/>
                  </a:lnTo>
                  <a:lnTo>
                    <a:pt x="94" y="422"/>
                  </a:lnTo>
                  <a:lnTo>
                    <a:pt x="178" y="457"/>
                  </a:lnTo>
                  <a:lnTo>
                    <a:pt x="244" y="475"/>
                  </a:lnTo>
                  <a:lnTo>
                    <a:pt x="273" y="506"/>
                  </a:lnTo>
                  <a:lnTo>
                    <a:pt x="256" y="547"/>
                  </a:lnTo>
                  <a:lnTo>
                    <a:pt x="208" y="595"/>
                  </a:lnTo>
                  <a:lnTo>
                    <a:pt x="148" y="601"/>
                  </a:lnTo>
                  <a:lnTo>
                    <a:pt x="107" y="582"/>
                  </a:lnTo>
                  <a:lnTo>
                    <a:pt x="82" y="601"/>
                  </a:lnTo>
                  <a:lnTo>
                    <a:pt x="88" y="624"/>
                  </a:lnTo>
                  <a:lnTo>
                    <a:pt x="137" y="642"/>
                  </a:lnTo>
                  <a:lnTo>
                    <a:pt x="208" y="642"/>
                  </a:lnTo>
                  <a:lnTo>
                    <a:pt x="273" y="624"/>
                  </a:lnTo>
                  <a:lnTo>
                    <a:pt x="310" y="601"/>
                  </a:lnTo>
                  <a:lnTo>
                    <a:pt x="333" y="558"/>
                  </a:lnTo>
                  <a:lnTo>
                    <a:pt x="345" y="511"/>
                  </a:lnTo>
                  <a:lnTo>
                    <a:pt x="316" y="469"/>
                  </a:lnTo>
                  <a:lnTo>
                    <a:pt x="244" y="440"/>
                  </a:lnTo>
                  <a:lnTo>
                    <a:pt x="160" y="416"/>
                  </a:lnTo>
                  <a:lnTo>
                    <a:pt x="88" y="375"/>
                  </a:lnTo>
                  <a:lnTo>
                    <a:pt x="71" y="339"/>
                  </a:lnTo>
                  <a:lnTo>
                    <a:pt x="82" y="274"/>
                  </a:lnTo>
                  <a:lnTo>
                    <a:pt x="137" y="191"/>
                  </a:lnTo>
                  <a:lnTo>
                    <a:pt x="203" y="142"/>
                  </a:lnTo>
                  <a:lnTo>
                    <a:pt x="304" y="107"/>
                  </a:lnTo>
                  <a:lnTo>
                    <a:pt x="388" y="89"/>
                  </a:lnTo>
                  <a:lnTo>
                    <a:pt x="388" y="41"/>
                  </a:lnTo>
                  <a:lnTo>
                    <a:pt x="38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7" name="Freeform 15">
              <a:extLst>
                <a:ext uri="{FF2B5EF4-FFF2-40B4-BE49-F238E27FC236}">
                  <a16:creationId xmlns:a16="http://schemas.microsoft.com/office/drawing/2014/main" id="{B26571AA-2F61-7866-9C56-C0B93969A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" y="1172"/>
              <a:ext cx="91" cy="197"/>
            </a:xfrm>
            <a:custGeom>
              <a:avLst/>
              <a:gdLst>
                <a:gd name="T0" fmla="*/ 315 w 362"/>
                <a:gd name="T1" fmla="*/ 249 h 790"/>
                <a:gd name="T2" fmla="*/ 279 w 362"/>
                <a:gd name="T3" fmla="*/ 101 h 790"/>
                <a:gd name="T4" fmla="*/ 238 w 362"/>
                <a:gd name="T5" fmla="*/ 29 h 790"/>
                <a:gd name="T6" fmla="*/ 148 w 362"/>
                <a:gd name="T7" fmla="*/ 0 h 790"/>
                <a:gd name="T8" fmla="*/ 59 w 362"/>
                <a:gd name="T9" fmla="*/ 11 h 790"/>
                <a:gd name="T10" fmla="*/ 17 w 362"/>
                <a:gd name="T11" fmla="*/ 89 h 790"/>
                <a:gd name="T12" fmla="*/ 23 w 362"/>
                <a:gd name="T13" fmla="*/ 184 h 790"/>
                <a:gd name="T14" fmla="*/ 47 w 362"/>
                <a:gd name="T15" fmla="*/ 338 h 790"/>
                <a:gd name="T16" fmla="*/ 47 w 362"/>
                <a:gd name="T17" fmla="*/ 475 h 790"/>
                <a:gd name="T18" fmla="*/ 17 w 362"/>
                <a:gd name="T19" fmla="*/ 593 h 790"/>
                <a:gd name="T20" fmla="*/ 0 w 362"/>
                <a:gd name="T21" fmla="*/ 659 h 790"/>
                <a:gd name="T22" fmla="*/ 11 w 362"/>
                <a:gd name="T23" fmla="*/ 718 h 790"/>
                <a:gd name="T24" fmla="*/ 53 w 362"/>
                <a:gd name="T25" fmla="*/ 748 h 790"/>
                <a:gd name="T26" fmla="*/ 107 w 362"/>
                <a:gd name="T27" fmla="*/ 778 h 790"/>
                <a:gd name="T28" fmla="*/ 160 w 362"/>
                <a:gd name="T29" fmla="*/ 790 h 790"/>
                <a:gd name="T30" fmla="*/ 226 w 362"/>
                <a:gd name="T31" fmla="*/ 790 h 790"/>
                <a:gd name="T32" fmla="*/ 304 w 362"/>
                <a:gd name="T33" fmla="*/ 730 h 790"/>
                <a:gd name="T34" fmla="*/ 362 w 362"/>
                <a:gd name="T35" fmla="*/ 605 h 790"/>
                <a:gd name="T36" fmla="*/ 357 w 362"/>
                <a:gd name="T37" fmla="*/ 492 h 790"/>
                <a:gd name="T38" fmla="*/ 321 w 362"/>
                <a:gd name="T39" fmla="*/ 362 h 790"/>
                <a:gd name="T40" fmla="*/ 315 w 362"/>
                <a:gd name="T41" fmla="*/ 249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2" h="790">
                  <a:moveTo>
                    <a:pt x="315" y="249"/>
                  </a:moveTo>
                  <a:lnTo>
                    <a:pt x="279" y="101"/>
                  </a:lnTo>
                  <a:lnTo>
                    <a:pt x="238" y="29"/>
                  </a:lnTo>
                  <a:lnTo>
                    <a:pt x="148" y="0"/>
                  </a:lnTo>
                  <a:lnTo>
                    <a:pt x="59" y="11"/>
                  </a:lnTo>
                  <a:lnTo>
                    <a:pt x="17" y="89"/>
                  </a:lnTo>
                  <a:lnTo>
                    <a:pt x="23" y="184"/>
                  </a:lnTo>
                  <a:lnTo>
                    <a:pt x="47" y="338"/>
                  </a:lnTo>
                  <a:lnTo>
                    <a:pt x="47" y="475"/>
                  </a:lnTo>
                  <a:lnTo>
                    <a:pt x="17" y="593"/>
                  </a:lnTo>
                  <a:lnTo>
                    <a:pt x="0" y="659"/>
                  </a:lnTo>
                  <a:lnTo>
                    <a:pt x="11" y="718"/>
                  </a:lnTo>
                  <a:lnTo>
                    <a:pt x="53" y="748"/>
                  </a:lnTo>
                  <a:lnTo>
                    <a:pt x="107" y="778"/>
                  </a:lnTo>
                  <a:lnTo>
                    <a:pt x="160" y="790"/>
                  </a:lnTo>
                  <a:lnTo>
                    <a:pt x="226" y="790"/>
                  </a:lnTo>
                  <a:lnTo>
                    <a:pt x="304" y="730"/>
                  </a:lnTo>
                  <a:lnTo>
                    <a:pt x="362" y="605"/>
                  </a:lnTo>
                  <a:lnTo>
                    <a:pt x="357" y="492"/>
                  </a:lnTo>
                  <a:lnTo>
                    <a:pt x="321" y="362"/>
                  </a:lnTo>
                  <a:lnTo>
                    <a:pt x="315" y="2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8" name="Freeform 16">
              <a:extLst>
                <a:ext uri="{FF2B5EF4-FFF2-40B4-BE49-F238E27FC236}">
                  <a16:creationId xmlns:a16="http://schemas.microsoft.com/office/drawing/2014/main" id="{7ADD3B57-4849-D5C9-65D1-98983A2BC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" y="1332"/>
              <a:ext cx="69" cy="286"/>
            </a:xfrm>
            <a:custGeom>
              <a:avLst/>
              <a:gdLst>
                <a:gd name="T0" fmla="*/ 263 w 276"/>
                <a:gd name="T1" fmla="*/ 18 h 1142"/>
                <a:gd name="T2" fmla="*/ 192 w 276"/>
                <a:gd name="T3" fmla="*/ 0 h 1142"/>
                <a:gd name="T4" fmla="*/ 150 w 276"/>
                <a:gd name="T5" fmla="*/ 18 h 1142"/>
                <a:gd name="T6" fmla="*/ 132 w 276"/>
                <a:gd name="T7" fmla="*/ 77 h 1142"/>
                <a:gd name="T8" fmla="*/ 150 w 276"/>
                <a:gd name="T9" fmla="*/ 404 h 1142"/>
                <a:gd name="T10" fmla="*/ 150 w 276"/>
                <a:gd name="T11" fmla="*/ 481 h 1142"/>
                <a:gd name="T12" fmla="*/ 126 w 276"/>
                <a:gd name="T13" fmla="*/ 625 h 1142"/>
                <a:gd name="T14" fmla="*/ 120 w 276"/>
                <a:gd name="T15" fmla="*/ 790 h 1142"/>
                <a:gd name="T16" fmla="*/ 132 w 276"/>
                <a:gd name="T17" fmla="*/ 874 h 1142"/>
                <a:gd name="T18" fmla="*/ 120 w 276"/>
                <a:gd name="T19" fmla="*/ 921 h 1142"/>
                <a:gd name="T20" fmla="*/ 37 w 276"/>
                <a:gd name="T21" fmla="*/ 993 h 1142"/>
                <a:gd name="T22" fmla="*/ 0 w 276"/>
                <a:gd name="T23" fmla="*/ 1082 h 1142"/>
                <a:gd name="T24" fmla="*/ 7 w 276"/>
                <a:gd name="T25" fmla="*/ 1111 h 1142"/>
                <a:gd name="T26" fmla="*/ 72 w 276"/>
                <a:gd name="T27" fmla="*/ 1142 h 1142"/>
                <a:gd name="T28" fmla="*/ 90 w 276"/>
                <a:gd name="T29" fmla="*/ 1129 h 1142"/>
                <a:gd name="T30" fmla="*/ 97 w 276"/>
                <a:gd name="T31" fmla="*/ 1076 h 1142"/>
                <a:gd name="T32" fmla="*/ 115 w 276"/>
                <a:gd name="T33" fmla="*/ 998 h 1142"/>
                <a:gd name="T34" fmla="*/ 144 w 276"/>
                <a:gd name="T35" fmla="*/ 963 h 1142"/>
                <a:gd name="T36" fmla="*/ 179 w 276"/>
                <a:gd name="T37" fmla="*/ 940 h 1142"/>
                <a:gd name="T38" fmla="*/ 210 w 276"/>
                <a:gd name="T39" fmla="*/ 909 h 1142"/>
                <a:gd name="T40" fmla="*/ 216 w 276"/>
                <a:gd name="T41" fmla="*/ 886 h 1142"/>
                <a:gd name="T42" fmla="*/ 198 w 276"/>
                <a:gd name="T43" fmla="*/ 856 h 1142"/>
                <a:gd name="T44" fmla="*/ 179 w 276"/>
                <a:gd name="T45" fmla="*/ 839 h 1142"/>
                <a:gd name="T46" fmla="*/ 168 w 276"/>
                <a:gd name="T47" fmla="*/ 767 h 1142"/>
                <a:gd name="T48" fmla="*/ 179 w 276"/>
                <a:gd name="T49" fmla="*/ 618 h 1142"/>
                <a:gd name="T50" fmla="*/ 222 w 276"/>
                <a:gd name="T51" fmla="*/ 446 h 1142"/>
                <a:gd name="T52" fmla="*/ 263 w 276"/>
                <a:gd name="T53" fmla="*/ 308 h 1142"/>
                <a:gd name="T54" fmla="*/ 276 w 276"/>
                <a:gd name="T55" fmla="*/ 143 h 1142"/>
                <a:gd name="T56" fmla="*/ 263 w 276"/>
                <a:gd name="T57" fmla="*/ 18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1142">
                  <a:moveTo>
                    <a:pt x="263" y="18"/>
                  </a:moveTo>
                  <a:lnTo>
                    <a:pt x="192" y="0"/>
                  </a:lnTo>
                  <a:lnTo>
                    <a:pt x="150" y="18"/>
                  </a:lnTo>
                  <a:lnTo>
                    <a:pt x="132" y="77"/>
                  </a:lnTo>
                  <a:lnTo>
                    <a:pt x="150" y="404"/>
                  </a:lnTo>
                  <a:lnTo>
                    <a:pt x="150" y="481"/>
                  </a:lnTo>
                  <a:lnTo>
                    <a:pt x="126" y="625"/>
                  </a:lnTo>
                  <a:lnTo>
                    <a:pt x="120" y="790"/>
                  </a:lnTo>
                  <a:lnTo>
                    <a:pt x="132" y="874"/>
                  </a:lnTo>
                  <a:lnTo>
                    <a:pt x="120" y="921"/>
                  </a:lnTo>
                  <a:lnTo>
                    <a:pt x="37" y="993"/>
                  </a:lnTo>
                  <a:lnTo>
                    <a:pt x="0" y="1082"/>
                  </a:lnTo>
                  <a:lnTo>
                    <a:pt x="7" y="1111"/>
                  </a:lnTo>
                  <a:lnTo>
                    <a:pt x="72" y="1142"/>
                  </a:lnTo>
                  <a:lnTo>
                    <a:pt x="90" y="1129"/>
                  </a:lnTo>
                  <a:lnTo>
                    <a:pt x="97" y="1076"/>
                  </a:lnTo>
                  <a:lnTo>
                    <a:pt x="115" y="998"/>
                  </a:lnTo>
                  <a:lnTo>
                    <a:pt x="144" y="963"/>
                  </a:lnTo>
                  <a:lnTo>
                    <a:pt x="179" y="940"/>
                  </a:lnTo>
                  <a:lnTo>
                    <a:pt x="210" y="909"/>
                  </a:lnTo>
                  <a:lnTo>
                    <a:pt x="216" y="886"/>
                  </a:lnTo>
                  <a:lnTo>
                    <a:pt x="198" y="856"/>
                  </a:lnTo>
                  <a:lnTo>
                    <a:pt x="179" y="839"/>
                  </a:lnTo>
                  <a:lnTo>
                    <a:pt x="168" y="767"/>
                  </a:lnTo>
                  <a:lnTo>
                    <a:pt x="179" y="618"/>
                  </a:lnTo>
                  <a:lnTo>
                    <a:pt x="222" y="446"/>
                  </a:lnTo>
                  <a:lnTo>
                    <a:pt x="263" y="308"/>
                  </a:lnTo>
                  <a:lnTo>
                    <a:pt x="276" y="143"/>
                  </a:lnTo>
                  <a:lnTo>
                    <a:pt x="263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9" name="Freeform 17">
              <a:extLst>
                <a:ext uri="{FF2B5EF4-FFF2-40B4-BE49-F238E27FC236}">
                  <a16:creationId xmlns:a16="http://schemas.microsoft.com/office/drawing/2014/main" id="{13D8D62E-7311-525A-A178-F17B65135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" y="1332"/>
              <a:ext cx="113" cy="241"/>
            </a:xfrm>
            <a:custGeom>
              <a:avLst/>
              <a:gdLst>
                <a:gd name="T0" fmla="*/ 148 w 452"/>
                <a:gd name="T1" fmla="*/ 143 h 963"/>
                <a:gd name="T2" fmla="*/ 136 w 452"/>
                <a:gd name="T3" fmla="*/ 48 h 963"/>
                <a:gd name="T4" fmla="*/ 83 w 452"/>
                <a:gd name="T5" fmla="*/ 0 h 963"/>
                <a:gd name="T6" fmla="*/ 5 w 452"/>
                <a:gd name="T7" fmla="*/ 6 h 963"/>
                <a:gd name="T8" fmla="*/ 0 w 452"/>
                <a:gd name="T9" fmla="*/ 48 h 963"/>
                <a:gd name="T10" fmla="*/ 5 w 452"/>
                <a:gd name="T11" fmla="*/ 137 h 963"/>
                <a:gd name="T12" fmla="*/ 47 w 452"/>
                <a:gd name="T13" fmla="*/ 273 h 963"/>
                <a:gd name="T14" fmla="*/ 77 w 452"/>
                <a:gd name="T15" fmla="*/ 374 h 963"/>
                <a:gd name="T16" fmla="*/ 113 w 452"/>
                <a:gd name="T17" fmla="*/ 511 h 963"/>
                <a:gd name="T18" fmla="*/ 124 w 452"/>
                <a:gd name="T19" fmla="*/ 629 h 963"/>
                <a:gd name="T20" fmla="*/ 124 w 452"/>
                <a:gd name="T21" fmla="*/ 725 h 963"/>
                <a:gd name="T22" fmla="*/ 107 w 452"/>
                <a:gd name="T23" fmla="*/ 796 h 963"/>
                <a:gd name="T24" fmla="*/ 89 w 452"/>
                <a:gd name="T25" fmla="*/ 820 h 963"/>
                <a:gd name="T26" fmla="*/ 89 w 452"/>
                <a:gd name="T27" fmla="*/ 843 h 963"/>
                <a:gd name="T28" fmla="*/ 113 w 452"/>
                <a:gd name="T29" fmla="*/ 880 h 963"/>
                <a:gd name="T30" fmla="*/ 154 w 452"/>
                <a:gd name="T31" fmla="*/ 891 h 963"/>
                <a:gd name="T32" fmla="*/ 220 w 452"/>
                <a:gd name="T33" fmla="*/ 891 h 963"/>
                <a:gd name="T34" fmla="*/ 339 w 452"/>
                <a:gd name="T35" fmla="*/ 921 h 963"/>
                <a:gd name="T36" fmla="*/ 374 w 452"/>
                <a:gd name="T37" fmla="*/ 963 h 963"/>
                <a:gd name="T38" fmla="*/ 428 w 452"/>
                <a:gd name="T39" fmla="*/ 938 h 963"/>
                <a:gd name="T40" fmla="*/ 452 w 452"/>
                <a:gd name="T41" fmla="*/ 880 h 963"/>
                <a:gd name="T42" fmla="*/ 428 w 452"/>
                <a:gd name="T43" fmla="*/ 856 h 963"/>
                <a:gd name="T44" fmla="*/ 327 w 452"/>
                <a:gd name="T45" fmla="*/ 843 h 963"/>
                <a:gd name="T46" fmla="*/ 214 w 452"/>
                <a:gd name="T47" fmla="*/ 843 h 963"/>
                <a:gd name="T48" fmla="*/ 166 w 452"/>
                <a:gd name="T49" fmla="*/ 837 h 963"/>
                <a:gd name="T50" fmla="*/ 154 w 452"/>
                <a:gd name="T51" fmla="*/ 802 h 963"/>
                <a:gd name="T52" fmla="*/ 166 w 452"/>
                <a:gd name="T53" fmla="*/ 736 h 963"/>
                <a:gd name="T54" fmla="*/ 173 w 452"/>
                <a:gd name="T55" fmla="*/ 623 h 963"/>
                <a:gd name="T56" fmla="*/ 160 w 452"/>
                <a:gd name="T57" fmla="*/ 499 h 963"/>
                <a:gd name="T58" fmla="*/ 142 w 452"/>
                <a:gd name="T59" fmla="*/ 333 h 963"/>
                <a:gd name="T60" fmla="*/ 148 w 452"/>
                <a:gd name="T61" fmla="*/ 190 h 963"/>
                <a:gd name="T62" fmla="*/ 148 w 452"/>
                <a:gd name="T63" fmla="*/ 14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2" h="963">
                  <a:moveTo>
                    <a:pt x="148" y="143"/>
                  </a:moveTo>
                  <a:lnTo>
                    <a:pt x="136" y="48"/>
                  </a:lnTo>
                  <a:lnTo>
                    <a:pt x="83" y="0"/>
                  </a:lnTo>
                  <a:lnTo>
                    <a:pt x="5" y="6"/>
                  </a:lnTo>
                  <a:lnTo>
                    <a:pt x="0" y="48"/>
                  </a:lnTo>
                  <a:lnTo>
                    <a:pt x="5" y="137"/>
                  </a:lnTo>
                  <a:lnTo>
                    <a:pt x="47" y="273"/>
                  </a:lnTo>
                  <a:lnTo>
                    <a:pt x="77" y="374"/>
                  </a:lnTo>
                  <a:lnTo>
                    <a:pt x="113" y="511"/>
                  </a:lnTo>
                  <a:lnTo>
                    <a:pt x="124" y="629"/>
                  </a:lnTo>
                  <a:lnTo>
                    <a:pt x="124" y="725"/>
                  </a:lnTo>
                  <a:lnTo>
                    <a:pt x="107" y="796"/>
                  </a:lnTo>
                  <a:lnTo>
                    <a:pt x="89" y="820"/>
                  </a:lnTo>
                  <a:lnTo>
                    <a:pt x="89" y="843"/>
                  </a:lnTo>
                  <a:lnTo>
                    <a:pt x="113" y="880"/>
                  </a:lnTo>
                  <a:lnTo>
                    <a:pt x="154" y="891"/>
                  </a:lnTo>
                  <a:lnTo>
                    <a:pt x="220" y="891"/>
                  </a:lnTo>
                  <a:lnTo>
                    <a:pt x="339" y="921"/>
                  </a:lnTo>
                  <a:lnTo>
                    <a:pt x="374" y="963"/>
                  </a:lnTo>
                  <a:lnTo>
                    <a:pt x="428" y="938"/>
                  </a:lnTo>
                  <a:lnTo>
                    <a:pt x="452" y="880"/>
                  </a:lnTo>
                  <a:lnTo>
                    <a:pt x="428" y="856"/>
                  </a:lnTo>
                  <a:lnTo>
                    <a:pt x="327" y="843"/>
                  </a:lnTo>
                  <a:lnTo>
                    <a:pt x="214" y="843"/>
                  </a:lnTo>
                  <a:lnTo>
                    <a:pt x="166" y="837"/>
                  </a:lnTo>
                  <a:lnTo>
                    <a:pt x="154" y="802"/>
                  </a:lnTo>
                  <a:lnTo>
                    <a:pt x="166" y="736"/>
                  </a:lnTo>
                  <a:lnTo>
                    <a:pt x="173" y="623"/>
                  </a:lnTo>
                  <a:lnTo>
                    <a:pt x="160" y="499"/>
                  </a:lnTo>
                  <a:lnTo>
                    <a:pt x="142" y="333"/>
                  </a:lnTo>
                  <a:lnTo>
                    <a:pt x="148" y="190"/>
                  </a:lnTo>
                  <a:lnTo>
                    <a:pt x="148" y="1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8690" name="Text Box 18">
            <a:extLst>
              <a:ext uri="{FF2B5EF4-FFF2-40B4-BE49-F238E27FC236}">
                <a16:creationId xmlns:a16="http://schemas.microsoft.com/office/drawing/2014/main" id="{54042A88-0DB3-4640-9547-01AC86A73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9275" y="1216025"/>
            <a:ext cx="1460500" cy="74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Product</a:t>
            </a:r>
          </a:p>
        </p:txBody>
      </p:sp>
      <p:sp>
        <p:nvSpPr>
          <p:cNvPr id="28691" name="AutoShape 19">
            <a:extLst>
              <a:ext uri="{FF2B5EF4-FFF2-40B4-BE49-F238E27FC236}">
                <a16:creationId xmlns:a16="http://schemas.microsoft.com/office/drawing/2014/main" id="{8CFFC2A1-E204-50FD-623F-057C79DEB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406525"/>
            <a:ext cx="892175" cy="434975"/>
          </a:xfrm>
          <a:prstGeom prst="flowChartDocumen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Payslip</a:t>
            </a:r>
          </a:p>
        </p:txBody>
      </p:sp>
      <p:sp>
        <p:nvSpPr>
          <p:cNvPr id="28692" name="AutoShape 20">
            <a:extLst>
              <a:ext uri="{FF2B5EF4-FFF2-40B4-BE49-F238E27FC236}">
                <a16:creationId xmlns:a16="http://schemas.microsoft.com/office/drawing/2014/main" id="{E9F2F676-2126-360F-018E-AF19309D3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311400"/>
            <a:ext cx="571500" cy="300038"/>
          </a:xfrm>
          <a:prstGeom prst="flowChartMagneticDisk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28693" name="Group 21">
            <a:extLst>
              <a:ext uri="{FF2B5EF4-FFF2-40B4-BE49-F238E27FC236}">
                <a16:creationId xmlns:a16="http://schemas.microsoft.com/office/drawing/2014/main" id="{F9D0162D-0625-D176-DE7E-B90219FEB436}"/>
              </a:ext>
            </a:extLst>
          </p:cNvPr>
          <p:cNvGrpSpPr>
            <a:grpSpLocks noChangeAspect="1"/>
          </p:cNvGrpSpPr>
          <p:nvPr/>
        </p:nvGrpSpPr>
        <p:grpSpPr bwMode="auto">
          <a:xfrm rot="-352370">
            <a:off x="6375400" y="1008063"/>
            <a:ext cx="352425" cy="271462"/>
            <a:chOff x="3441" y="1135"/>
            <a:chExt cx="372" cy="287"/>
          </a:xfrm>
        </p:grpSpPr>
        <p:sp>
          <p:nvSpPr>
            <p:cNvPr id="28694" name="Freeform 22">
              <a:extLst>
                <a:ext uri="{FF2B5EF4-FFF2-40B4-BE49-F238E27FC236}">
                  <a16:creationId xmlns:a16="http://schemas.microsoft.com/office/drawing/2014/main" id="{76EF556C-B930-2299-7934-983756DB2D0F}"/>
                </a:ext>
              </a:extLst>
            </p:cNvPr>
            <p:cNvSpPr>
              <a:spLocks noChangeAspect="1"/>
            </p:cNvSpPr>
            <p:nvPr/>
          </p:nvSpPr>
          <p:spPr bwMode="auto">
            <a:xfrm rot="-1347140">
              <a:off x="3441" y="1135"/>
              <a:ext cx="325" cy="176"/>
            </a:xfrm>
            <a:custGeom>
              <a:avLst/>
              <a:gdLst>
                <a:gd name="T0" fmla="*/ 0 w 444"/>
                <a:gd name="T1" fmla="*/ 0 h 240"/>
                <a:gd name="T2" fmla="*/ 444 w 444"/>
                <a:gd name="T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4" h="240">
                  <a:moveTo>
                    <a:pt x="0" y="0"/>
                  </a:moveTo>
                  <a:cubicBezTo>
                    <a:pt x="90" y="174"/>
                    <a:pt x="270" y="219"/>
                    <a:pt x="444" y="24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695" name="Freeform 23">
              <a:extLst>
                <a:ext uri="{FF2B5EF4-FFF2-40B4-BE49-F238E27FC236}">
                  <a16:creationId xmlns:a16="http://schemas.microsoft.com/office/drawing/2014/main" id="{5B4C2239-4040-675B-A9C0-7DB93B5B7179}"/>
                </a:ext>
              </a:extLst>
            </p:cNvPr>
            <p:cNvSpPr>
              <a:spLocks noChangeAspect="1"/>
            </p:cNvSpPr>
            <p:nvPr/>
          </p:nvSpPr>
          <p:spPr bwMode="auto">
            <a:xfrm rot="-1347140">
              <a:off x="3496" y="1301"/>
              <a:ext cx="317" cy="88"/>
            </a:xfrm>
            <a:custGeom>
              <a:avLst/>
              <a:gdLst>
                <a:gd name="T0" fmla="*/ 0 w 432"/>
                <a:gd name="T1" fmla="*/ 120 h 120"/>
                <a:gd name="T2" fmla="*/ 432 w 432"/>
                <a:gd name="T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2" h="120">
                  <a:moveTo>
                    <a:pt x="0" y="120"/>
                  </a:moveTo>
                  <a:cubicBezTo>
                    <a:pt x="129" y="57"/>
                    <a:pt x="246" y="27"/>
                    <a:pt x="432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696" name="Freeform 24">
              <a:extLst>
                <a:ext uri="{FF2B5EF4-FFF2-40B4-BE49-F238E27FC236}">
                  <a16:creationId xmlns:a16="http://schemas.microsoft.com/office/drawing/2014/main" id="{A48110DC-FABD-3653-47D9-637F4348DF26}"/>
                </a:ext>
              </a:extLst>
            </p:cNvPr>
            <p:cNvSpPr>
              <a:spLocks noChangeAspect="1"/>
            </p:cNvSpPr>
            <p:nvPr/>
          </p:nvSpPr>
          <p:spPr bwMode="auto">
            <a:xfrm rot="-1347140">
              <a:off x="3465" y="1235"/>
              <a:ext cx="66" cy="187"/>
            </a:xfrm>
            <a:custGeom>
              <a:avLst/>
              <a:gdLst>
                <a:gd name="T0" fmla="*/ 57 w 90"/>
                <a:gd name="T1" fmla="*/ 0 h 255"/>
                <a:gd name="T2" fmla="*/ 90 w 90"/>
                <a:gd name="T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" h="255">
                  <a:moveTo>
                    <a:pt x="57" y="0"/>
                  </a:moveTo>
                  <a:cubicBezTo>
                    <a:pt x="0" y="105"/>
                    <a:pt x="24" y="192"/>
                    <a:pt x="90" y="255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697" name="Freeform 25">
              <a:extLst>
                <a:ext uri="{FF2B5EF4-FFF2-40B4-BE49-F238E27FC236}">
                  <a16:creationId xmlns:a16="http://schemas.microsoft.com/office/drawing/2014/main" id="{48081325-BE6B-2C50-CE3F-B4F1D36E529A}"/>
                </a:ext>
              </a:extLst>
            </p:cNvPr>
            <p:cNvSpPr>
              <a:spLocks noChangeAspect="1"/>
            </p:cNvSpPr>
            <p:nvPr/>
          </p:nvSpPr>
          <p:spPr bwMode="auto">
            <a:xfrm rot="-14268078">
              <a:off x="3474" y="1274"/>
              <a:ext cx="66" cy="115"/>
            </a:xfrm>
            <a:custGeom>
              <a:avLst/>
              <a:gdLst>
                <a:gd name="T0" fmla="*/ 102 w 111"/>
                <a:gd name="T1" fmla="*/ 0 h 204"/>
                <a:gd name="T2" fmla="*/ 0 w 111"/>
                <a:gd name="T3" fmla="*/ 204 h 204"/>
                <a:gd name="T4" fmla="*/ 102 w 111"/>
                <a:gd name="T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04">
                  <a:moveTo>
                    <a:pt x="102" y="0"/>
                  </a:moveTo>
                  <a:cubicBezTo>
                    <a:pt x="18" y="54"/>
                    <a:pt x="0" y="108"/>
                    <a:pt x="0" y="204"/>
                  </a:cubicBezTo>
                  <a:cubicBezTo>
                    <a:pt x="78" y="159"/>
                    <a:pt x="111" y="102"/>
                    <a:pt x="102" y="0"/>
                  </a:cubicBezTo>
                  <a:close/>
                </a:path>
              </a:pathLst>
            </a:custGeom>
            <a:solidFill>
              <a:schemeClr val="tx1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8698" name="Freeform 26">
            <a:extLst>
              <a:ext uri="{FF2B5EF4-FFF2-40B4-BE49-F238E27FC236}">
                <a16:creationId xmlns:a16="http://schemas.microsoft.com/office/drawing/2014/main" id="{3F507E09-359B-311A-00DE-02701274AD76}"/>
              </a:ext>
            </a:extLst>
          </p:cNvPr>
          <p:cNvSpPr>
            <a:spLocks/>
          </p:cNvSpPr>
          <p:nvPr/>
        </p:nvSpPr>
        <p:spPr bwMode="auto">
          <a:xfrm>
            <a:off x="1925638" y="1246188"/>
            <a:ext cx="1409700" cy="285750"/>
          </a:xfrm>
          <a:custGeom>
            <a:avLst/>
            <a:gdLst>
              <a:gd name="T0" fmla="*/ 0 w 888"/>
              <a:gd name="T1" fmla="*/ 96 h 180"/>
              <a:gd name="T2" fmla="*/ 888 w 888"/>
              <a:gd name="T3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88" h="180">
                <a:moveTo>
                  <a:pt x="0" y="96"/>
                </a:moveTo>
                <a:cubicBezTo>
                  <a:pt x="288" y="0"/>
                  <a:pt x="636" y="24"/>
                  <a:pt x="888" y="18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699" name="Freeform 27">
            <a:extLst>
              <a:ext uri="{FF2B5EF4-FFF2-40B4-BE49-F238E27FC236}">
                <a16:creationId xmlns:a16="http://schemas.microsoft.com/office/drawing/2014/main" id="{6D1BA80B-83F2-343E-93B3-5DF8CD389705}"/>
              </a:ext>
            </a:extLst>
          </p:cNvPr>
          <p:cNvSpPr>
            <a:spLocks/>
          </p:cNvSpPr>
          <p:nvPr/>
        </p:nvSpPr>
        <p:spPr bwMode="auto">
          <a:xfrm>
            <a:off x="1925638" y="1684338"/>
            <a:ext cx="1350962" cy="322262"/>
          </a:xfrm>
          <a:custGeom>
            <a:avLst/>
            <a:gdLst>
              <a:gd name="T0" fmla="*/ 851 w 851"/>
              <a:gd name="T1" fmla="*/ 107 h 203"/>
              <a:gd name="T2" fmla="*/ 0 w 851"/>
              <a:gd name="T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51" h="203">
                <a:moveTo>
                  <a:pt x="851" y="107"/>
                </a:moveTo>
                <a:cubicBezTo>
                  <a:pt x="563" y="203"/>
                  <a:pt x="252" y="156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0" name="Line 28">
            <a:extLst>
              <a:ext uri="{FF2B5EF4-FFF2-40B4-BE49-F238E27FC236}">
                <a16:creationId xmlns:a16="http://schemas.microsoft.com/office/drawing/2014/main" id="{E02C372F-27BD-5B40-20BD-655DAA3DFF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8738" y="1676400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1" name="Freeform 29">
            <a:extLst>
              <a:ext uri="{FF2B5EF4-FFF2-40B4-BE49-F238E27FC236}">
                <a16:creationId xmlns:a16="http://schemas.microsoft.com/office/drawing/2014/main" id="{1AA430C8-FFFA-374E-69D7-49CDB69D7DF4}"/>
              </a:ext>
            </a:extLst>
          </p:cNvPr>
          <p:cNvSpPr>
            <a:spLocks/>
          </p:cNvSpPr>
          <p:nvPr/>
        </p:nvSpPr>
        <p:spPr bwMode="auto">
          <a:xfrm>
            <a:off x="4421188" y="1341438"/>
            <a:ext cx="1200150" cy="285750"/>
          </a:xfrm>
          <a:custGeom>
            <a:avLst/>
            <a:gdLst>
              <a:gd name="T0" fmla="*/ 0 w 756"/>
              <a:gd name="T1" fmla="*/ 180 h 180"/>
              <a:gd name="T2" fmla="*/ 756 w 756"/>
              <a:gd name="T3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6" h="180">
                <a:moveTo>
                  <a:pt x="0" y="180"/>
                </a:moveTo>
                <a:cubicBezTo>
                  <a:pt x="228" y="48"/>
                  <a:pt x="552" y="0"/>
                  <a:pt x="756" y="18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2" name="Freeform 30">
            <a:extLst>
              <a:ext uri="{FF2B5EF4-FFF2-40B4-BE49-F238E27FC236}">
                <a16:creationId xmlns:a16="http://schemas.microsoft.com/office/drawing/2014/main" id="{29B3C8B9-25E6-0454-AC50-CCD550CB9A34}"/>
              </a:ext>
            </a:extLst>
          </p:cNvPr>
          <p:cNvSpPr>
            <a:spLocks/>
          </p:cNvSpPr>
          <p:nvPr/>
        </p:nvSpPr>
        <p:spPr bwMode="auto">
          <a:xfrm>
            <a:off x="6540500" y="1419225"/>
            <a:ext cx="939800" cy="203200"/>
          </a:xfrm>
          <a:custGeom>
            <a:avLst/>
            <a:gdLst>
              <a:gd name="T0" fmla="*/ 0 w 592"/>
              <a:gd name="T1" fmla="*/ 112 h 128"/>
              <a:gd name="T2" fmla="*/ 592 w 592"/>
              <a:gd name="T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92" h="128">
                <a:moveTo>
                  <a:pt x="0" y="112"/>
                </a:moveTo>
                <a:cubicBezTo>
                  <a:pt x="200" y="16"/>
                  <a:pt x="408" y="0"/>
                  <a:pt x="592" y="12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3" name="Line 31">
            <a:extLst>
              <a:ext uri="{FF2B5EF4-FFF2-40B4-BE49-F238E27FC236}">
                <a16:creationId xmlns:a16="http://schemas.microsoft.com/office/drawing/2014/main" id="{A675EF7A-BF6D-855C-FFE9-B9682F1378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11438" y="1003300"/>
            <a:ext cx="200025" cy="212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4" name="Line 32">
            <a:extLst>
              <a:ext uri="{FF2B5EF4-FFF2-40B4-BE49-F238E27FC236}">
                <a16:creationId xmlns:a16="http://schemas.microsoft.com/office/drawing/2014/main" id="{DEE2967E-EA53-B396-8EC2-E15AC43708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49513" y="2006600"/>
            <a:ext cx="161925" cy="352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5" name="Oval 33">
            <a:extLst>
              <a:ext uri="{FF2B5EF4-FFF2-40B4-BE49-F238E27FC236}">
                <a16:creationId xmlns:a16="http://schemas.microsoft.com/office/drawing/2014/main" id="{147ADC7A-50C2-53E4-5BC0-EBA746AC6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038" y="1206500"/>
            <a:ext cx="200025" cy="2000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6" name="Oval 34">
            <a:extLst>
              <a:ext uri="{FF2B5EF4-FFF2-40B4-BE49-F238E27FC236}">
                <a16:creationId xmlns:a16="http://schemas.microsoft.com/office/drawing/2014/main" id="{A78AE085-19BA-80F4-EC28-0A2BFBF92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763" y="1806575"/>
            <a:ext cx="200025" cy="2000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8707" name="Text Box 35">
            <a:extLst>
              <a:ext uri="{FF2B5EF4-FFF2-40B4-BE49-F238E27FC236}">
                <a16:creationId xmlns:a16="http://schemas.microsoft.com/office/drawing/2014/main" id="{7A74E5CB-750D-A4FD-34BE-958DDDB94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685800"/>
            <a:ext cx="14065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Curious eyes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8708" name="Text Box 36">
            <a:extLst>
              <a:ext uri="{FF2B5EF4-FFF2-40B4-BE49-F238E27FC236}">
                <a16:creationId xmlns:a16="http://schemas.microsoft.com/office/drawing/2014/main" id="{B4270AC6-1927-29C3-5FDD-C32480B40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125" y="704850"/>
            <a:ext cx="13557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Wire tapping</a:t>
            </a:r>
          </a:p>
        </p:txBody>
      </p:sp>
      <p:grpSp>
        <p:nvGrpSpPr>
          <p:cNvPr id="28720" name="Group 48">
            <a:extLst>
              <a:ext uri="{FF2B5EF4-FFF2-40B4-BE49-F238E27FC236}">
                <a16:creationId xmlns:a16="http://schemas.microsoft.com/office/drawing/2014/main" id="{A46CB4D5-0FA7-88E7-9EE2-AD4BC4A27757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100388"/>
            <a:ext cx="5715000" cy="3532187"/>
            <a:chOff x="432" y="1953"/>
            <a:chExt cx="3600" cy="2225"/>
          </a:xfrm>
        </p:grpSpPr>
        <p:sp>
          <p:nvSpPr>
            <p:cNvPr id="28709" name="Text Box 37">
              <a:extLst>
                <a:ext uri="{FF2B5EF4-FFF2-40B4-BE49-F238E27FC236}">
                  <a16:creationId xmlns:a16="http://schemas.microsoft.com/office/drawing/2014/main" id="{A83E63DE-F8AC-BD6A-A1B3-F6516A9350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1968"/>
              <a:ext cx="3600" cy="221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36000" rIns="108000" bIns="36000"/>
            <a:lstStyle>
              <a:lvl1pPr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006600" algn="l"/>
                  <a:tab pos="3810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600" b="1" noProof="1">
                  <a:latin typeface="Arial" panose="020B0604020202020204" pitchFamily="34" charset="0"/>
                </a:rPr>
                <a:t>Threats	Violate	Preventions</a:t>
              </a:r>
            </a:p>
            <a:p>
              <a:pPr>
                <a:spcBef>
                  <a:spcPct val="30000"/>
                </a:spcBef>
              </a:pPr>
              <a:r>
                <a:rPr lang="en-GB" altLang="en-US" sz="1600" b="1" noProof="1">
                  <a:latin typeface="Arial" panose="020B0604020202020204" pitchFamily="34" charset="0"/>
                </a:rPr>
                <a:t>Input, e.g.		Examples</a:t>
              </a:r>
              <a:endParaRPr lang="en-GB" altLang="en-US" sz="1600" noProof="1">
                <a:latin typeface="Arial" panose="020B0604020202020204" pitchFamily="34" charset="0"/>
              </a:endParaRP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Mistake	Integrity	Logical checks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Illegal access	Authenticity	Signature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Wire tapping	Confidentiality	Encryption</a:t>
              </a:r>
            </a:p>
          </p:txBody>
        </p:sp>
        <p:sp>
          <p:nvSpPr>
            <p:cNvPr id="28710" name="Line 38">
              <a:extLst>
                <a:ext uri="{FF2B5EF4-FFF2-40B4-BE49-F238E27FC236}">
                  <a16:creationId xmlns:a16="http://schemas.microsoft.com/office/drawing/2014/main" id="{8650013B-61F9-69C1-5F9F-0B854DDE5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953"/>
              <a:ext cx="0" cy="22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711" name="Line 39">
              <a:extLst>
                <a:ext uri="{FF2B5EF4-FFF2-40B4-BE49-F238E27FC236}">
                  <a16:creationId xmlns:a16="http://schemas.microsoft.com/office/drawing/2014/main" id="{36271C36-A206-C84E-9074-874B4A26B6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1953"/>
              <a:ext cx="0" cy="22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712" name="Line 40">
              <a:extLst>
                <a:ext uri="{FF2B5EF4-FFF2-40B4-BE49-F238E27FC236}">
                  <a16:creationId xmlns:a16="http://schemas.microsoft.com/office/drawing/2014/main" id="{2D26C1A9-EE47-F028-C626-A36E1694DC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2856"/>
              <a:ext cx="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713" name="Line 41">
              <a:extLst>
                <a:ext uri="{FF2B5EF4-FFF2-40B4-BE49-F238E27FC236}">
                  <a16:creationId xmlns:a16="http://schemas.microsoft.com/office/drawing/2014/main" id="{6EE2164E-4B8B-68B3-AC4F-D208D37CC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" y="2188"/>
              <a:ext cx="35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8714" name="Line 42">
              <a:extLst>
                <a:ext uri="{FF2B5EF4-FFF2-40B4-BE49-F238E27FC236}">
                  <a16:creationId xmlns:a16="http://schemas.microsoft.com/office/drawing/2014/main" id="{3F775E8D-39E5-400D-86EB-139A9B7B61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3516"/>
              <a:ext cx="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8715" name="Text Box 43">
            <a:extLst>
              <a:ext uri="{FF2B5EF4-FFF2-40B4-BE49-F238E27FC236}">
                <a16:creationId xmlns:a16="http://schemas.microsoft.com/office/drawing/2014/main" id="{2CD5A53C-4AC1-9FB1-8A4B-2253261D0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75" y="2327275"/>
            <a:ext cx="13557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Wire tapping</a:t>
            </a:r>
          </a:p>
        </p:txBody>
      </p:sp>
      <p:sp>
        <p:nvSpPr>
          <p:cNvPr id="28716" name="Text Box 44">
            <a:extLst>
              <a:ext uri="{FF2B5EF4-FFF2-40B4-BE49-F238E27FC236}">
                <a16:creationId xmlns:a16="http://schemas.microsoft.com/office/drawing/2014/main" id="{E7BE768A-1A15-EFCF-7F1A-70EC8A4FC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625725"/>
            <a:ext cx="11398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Disk crash</a:t>
            </a:r>
          </a:p>
        </p:txBody>
      </p:sp>
      <p:sp>
        <p:nvSpPr>
          <p:cNvPr id="28717" name="Rectangle 45">
            <a:extLst>
              <a:ext uri="{FF2B5EF4-FFF2-40B4-BE49-F238E27FC236}">
                <a16:creationId xmlns:a16="http://schemas.microsoft.com/office/drawing/2014/main" id="{EDE190F5-29B6-6484-55C1-E71FAB8F3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5943600"/>
            <a:ext cx="2362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28721" name="Text Box 49">
            <a:extLst>
              <a:ext uri="{FF2B5EF4-FFF2-40B4-BE49-F238E27FC236}">
                <a16:creationId xmlns:a16="http://schemas.microsoft.com/office/drawing/2014/main" id="{4ACDB505-14FB-EF8B-D24C-36904FBD2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4530725"/>
            <a:ext cx="542766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600" b="1" noProof="1">
                <a:latin typeface="Arial" panose="020B0604020202020204" pitchFamily="34" charset="0"/>
              </a:rPr>
              <a:t>Storing, e.g.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Disk crash	Availability	RAID disks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Program error	Integrity	Test techniques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Virus deletes data	Availability	Firewall</a:t>
            </a:r>
            <a:endParaRPr lang="en-US" altLang="en-US"/>
          </a:p>
        </p:txBody>
      </p:sp>
      <p:sp>
        <p:nvSpPr>
          <p:cNvPr id="28722" name="Text Box 50">
            <a:extLst>
              <a:ext uri="{FF2B5EF4-FFF2-40B4-BE49-F238E27FC236}">
                <a16:creationId xmlns:a16="http://schemas.microsoft.com/office/drawing/2014/main" id="{7777EBD5-D1C9-68AC-9704-C656220C2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5572125"/>
            <a:ext cx="51657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600" b="1" noProof="1">
                <a:latin typeface="Arial" panose="020B0604020202020204" pitchFamily="34" charset="0"/>
              </a:rPr>
              <a:t>Output, e.g.</a:t>
            </a:r>
            <a:r>
              <a:rPr lang="en-GB" altLang="en-US" sz="1600" noProof="1">
                <a:latin typeface="Arial" panose="020B0604020202020204" pitchFamily="34" charset="0"/>
              </a:rPr>
              <a:t>	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Transmission	Availability	Multiple lines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Fraud	Confidentiality	Auditing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Virus sends data	Authenticity	Encryption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1" grpId="0" autoUpdateAnimBg="0"/>
      <p:bldP spid="287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extLst>
              <a:ext uri="{FF2B5EF4-FFF2-40B4-BE49-F238E27FC236}">
                <a16:creationId xmlns:a16="http://schemas.microsoft.com/office/drawing/2014/main" id="{DD8D3FA5-3D7B-2554-B15F-942322AA1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6.8B    Security risk assessment</a:t>
            </a:r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85859B6C-8593-0723-BCA5-62CCBFA27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5532438" cy="40814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72000" bIns="72000">
            <a:spAutoFit/>
          </a:bodyPr>
          <a:lstStyle>
            <a:lvl1pPr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ctr"/>
                <a:tab pos="2190750" algn="ctr"/>
                <a:tab pos="2667000" algn="ctr"/>
                <a:tab pos="3143250" algn="ctr"/>
                <a:tab pos="3619500" algn="ctr"/>
                <a:tab pos="4095750" algn="ctr"/>
                <a:tab pos="4476750" algn="l"/>
                <a:tab pos="5238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Threat</a:t>
            </a:r>
            <a:r>
              <a:rPr lang="en-GB" altLang="en-US" sz="1800" noProof="1">
                <a:latin typeface="Arial" panose="020B0604020202020204" pitchFamily="34" charset="0"/>
              </a:rPr>
              <a:t>		Times per		Loss k$			Loss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	year			per hit		per year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	10	1	0.1	1	10	100</a:t>
            </a:r>
          </a:p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Input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Illegal access	1			0.3				3</a:t>
            </a:r>
          </a:p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Process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Disk crash			3			1		30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Comp. crash		1		5				5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Sabotage			1			1		10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Fraud			2			1		20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Virus		1				1		100</a:t>
            </a:r>
          </a:p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Output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Printer error	2			0.2				4</a:t>
            </a:r>
          </a:p>
        </p:txBody>
      </p:sp>
      <p:sp>
        <p:nvSpPr>
          <p:cNvPr id="29700" name="Line 4">
            <a:extLst>
              <a:ext uri="{FF2B5EF4-FFF2-40B4-BE49-F238E27FC236}">
                <a16:creationId xmlns:a16="http://schemas.microsoft.com/office/drawing/2014/main" id="{08B47984-F693-9989-8DD9-1896CF3049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1878013"/>
            <a:ext cx="5532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1" name="Line 5">
            <a:extLst>
              <a:ext uri="{FF2B5EF4-FFF2-40B4-BE49-F238E27FC236}">
                <a16:creationId xmlns:a16="http://schemas.microsoft.com/office/drawing/2014/main" id="{BFF7BA4E-D423-C3AD-70A0-E756F35BA5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506663"/>
            <a:ext cx="5532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2" name="Line 6">
            <a:extLst>
              <a:ext uri="{FF2B5EF4-FFF2-40B4-BE49-F238E27FC236}">
                <a16:creationId xmlns:a16="http://schemas.microsoft.com/office/drawing/2014/main" id="{E5F63CE2-623A-C4CD-70AA-AF7C2DC07A4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221163"/>
            <a:ext cx="5532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3" name="Line 7">
            <a:extLst>
              <a:ext uri="{FF2B5EF4-FFF2-40B4-BE49-F238E27FC236}">
                <a16:creationId xmlns:a16="http://schemas.microsoft.com/office/drawing/2014/main" id="{53AAF873-C06B-6D65-7E8C-F0CB6319B1A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350" y="838200"/>
            <a:ext cx="0" cy="4062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4" name="Line 8">
            <a:extLst>
              <a:ext uri="{FF2B5EF4-FFF2-40B4-BE49-F238E27FC236}">
                <a16:creationId xmlns:a16="http://schemas.microsoft.com/office/drawing/2014/main" id="{99264139-E487-ADF0-9CA8-278CE252E0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2050" y="838200"/>
            <a:ext cx="0" cy="4062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5" name="Line 9">
            <a:extLst>
              <a:ext uri="{FF2B5EF4-FFF2-40B4-BE49-F238E27FC236}">
                <a16:creationId xmlns:a16="http://schemas.microsoft.com/office/drawing/2014/main" id="{FBE665CA-3048-244C-1113-C4C21902F3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7950" y="838200"/>
            <a:ext cx="0" cy="4062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6" name="Line 10">
            <a:extLst>
              <a:ext uri="{FF2B5EF4-FFF2-40B4-BE49-F238E27FC236}">
                <a16:creationId xmlns:a16="http://schemas.microsoft.com/office/drawing/2014/main" id="{66BE0ECB-AC18-77AC-AE42-363843EB6A1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350" y="1516063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7" name="Line 11">
            <a:extLst>
              <a:ext uri="{FF2B5EF4-FFF2-40B4-BE49-F238E27FC236}">
                <a16:creationId xmlns:a16="http://schemas.microsoft.com/office/drawing/2014/main" id="{3F02F7D2-A2D1-FCA6-7BC5-720CB4E91B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9550" y="1516063"/>
            <a:ext cx="0" cy="3384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8" name="Line 12">
            <a:extLst>
              <a:ext uri="{FF2B5EF4-FFF2-40B4-BE49-F238E27FC236}">
                <a16:creationId xmlns:a16="http://schemas.microsoft.com/office/drawing/2014/main" id="{395C7658-5EF9-4184-3B88-5E1DBC7D99C0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6750" y="1516063"/>
            <a:ext cx="0" cy="3384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09" name="Line 13">
            <a:extLst>
              <a:ext uri="{FF2B5EF4-FFF2-40B4-BE49-F238E27FC236}">
                <a16:creationId xmlns:a16="http://schemas.microsoft.com/office/drawing/2014/main" id="{596B874E-E12C-CCB6-386E-CD3EDCC30C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9250" y="1516063"/>
            <a:ext cx="0" cy="3384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10" name="Line 14">
            <a:extLst>
              <a:ext uri="{FF2B5EF4-FFF2-40B4-BE49-F238E27FC236}">
                <a16:creationId xmlns:a16="http://schemas.microsoft.com/office/drawing/2014/main" id="{06766E43-DEF1-D4EF-535B-CD767D3F39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4550" y="1516063"/>
            <a:ext cx="0" cy="3384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711" name="AutoShape 15">
            <a:extLst>
              <a:ext uri="{FF2B5EF4-FFF2-40B4-BE49-F238E27FC236}">
                <a16:creationId xmlns:a16="http://schemas.microsoft.com/office/drawing/2014/main" id="{2AA24AF9-D1FD-4B53-9367-BE313D693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3025" y="2895600"/>
            <a:ext cx="2568575" cy="2476500"/>
          </a:xfrm>
          <a:prstGeom prst="wedgeRoundRectCallout">
            <a:avLst>
              <a:gd name="adj1" fmla="val -51236"/>
              <a:gd name="adj2" fmla="val -9813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476500" algn="r"/>
                <a:tab pos="50482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Assumptions: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Losing database </a:t>
            </a:r>
          </a:p>
          <a:p>
            <a:pPr>
              <a:spcAft>
                <a:spcPct val="5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with all bookings:	100k$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Losing computer </a:t>
            </a:r>
          </a:p>
          <a:p>
            <a:pPr>
              <a:spcAft>
                <a:spcPct val="5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access one day: 	5k$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On-line booking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turning out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to be false: 	0.3k$</a:t>
            </a:r>
          </a:p>
        </p:txBody>
      </p:sp>
      <p:sp>
        <p:nvSpPr>
          <p:cNvPr id="29712" name="Rectangle 16">
            <a:extLst>
              <a:ext uri="{FF2B5EF4-FFF2-40B4-BE49-F238E27FC236}">
                <a16:creationId xmlns:a16="http://schemas.microsoft.com/office/drawing/2014/main" id="{841B612F-3A37-23A0-8B09-334FF3F0C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>
            <a:extLst>
              <a:ext uri="{FF2B5EF4-FFF2-40B4-BE49-F238E27FC236}">
                <a16:creationId xmlns:a16="http://schemas.microsoft.com/office/drawing/2014/main" id="{150E9835-F074-4FD4-4627-93B42B281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6.9    Security requirements</a:t>
            </a: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4D9D5BCE-2B06-D4F9-B8BF-785905BFE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838200"/>
            <a:ext cx="7683500" cy="5219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108000" bIns="7200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noProof="1">
                <a:latin typeface="Arial" panose="020B0604020202020204" pitchFamily="34" charset="0"/>
              </a:rPr>
              <a:t>R1:	Safeguard against loss of database. Estimated losses to be &lt; 1 per 50 years.</a:t>
            </a: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R2:	Safeguard against disk crashes. Estimated losses to be &lt; 1 per 100 years.</a:t>
            </a: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R3:	Product shall use duplicated disks (RAID disks).</a:t>
            </a:r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403A0632-EFD0-257D-5A3E-FDD58DDA2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30728" name="Line 8">
            <a:extLst>
              <a:ext uri="{FF2B5EF4-FFF2-40B4-BE49-F238E27FC236}">
                <a16:creationId xmlns:a16="http://schemas.microsoft.com/office/drawing/2014/main" id="{D4FBA1DD-0A74-F559-889A-394A897386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3528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9" name="Line 9">
            <a:extLst>
              <a:ext uri="{FF2B5EF4-FFF2-40B4-BE49-F238E27FC236}">
                <a16:creationId xmlns:a16="http://schemas.microsoft.com/office/drawing/2014/main" id="{29A0506F-C9E4-B604-BBC8-CD1F6D2EF11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7244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30" name="Text Box 10">
            <a:extLst>
              <a:ext uri="{FF2B5EF4-FFF2-40B4-BE49-F238E27FC236}">
                <a16:creationId xmlns:a16="http://schemas.microsoft.com/office/drawing/2014/main" id="{09028B5E-AA3F-4C9D-A9C0-2C6278060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328863"/>
            <a:ext cx="7543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R4:	Product shall safeguard against viruses that delete files. Remaining risk to be &lt; ______.</a:t>
            </a: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R5:	Product shall include firewalls for virus detection.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30731" name="Text Box 11">
            <a:extLst>
              <a:ext uri="{FF2B5EF4-FFF2-40B4-BE49-F238E27FC236}">
                <a16:creationId xmlns:a16="http://schemas.microsoft.com/office/drawing/2014/main" id="{ADB30EC8-7B9B-01FF-0CA9-8757DA913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455988"/>
            <a:ext cx="7543800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R6:	Product shall follow good accounting practices. Supplier shall obtain certification.</a:t>
            </a: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R7:	Product shall prevent users deleting invoices before transfer to the account system.</a:t>
            </a:r>
          </a:p>
        </p:txBody>
      </p:sp>
      <p:sp>
        <p:nvSpPr>
          <p:cNvPr id="30732" name="Text Box 12">
            <a:extLst>
              <a:ext uri="{FF2B5EF4-FFF2-40B4-BE49-F238E27FC236}">
                <a16:creationId xmlns:a16="http://schemas.microsoft.com/office/drawing/2014/main" id="{6302408F-C78A-BD04-76E9-2FA4320F8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827588"/>
            <a:ext cx="7543800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R8:	The supplier shall as an option offer features for checking and reserving deposits made by credit cards.</a:t>
            </a: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R9:	The supplier must enclose a risk assessment and suggest optional safeguards.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autoUpdateAnimBg="0"/>
      <p:bldP spid="30731" grpId="0" autoUpdateAnimBg="0"/>
      <p:bldP spid="3073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355278D4-6D20-0F3E-FDD1-6DE470167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6.1    Quality factors</a:t>
            </a:r>
          </a:p>
        </p:txBody>
      </p:sp>
      <p:sp>
        <p:nvSpPr>
          <p:cNvPr id="2077" name="Text Box 29">
            <a:extLst>
              <a:ext uri="{FF2B5EF4-FFF2-40B4-BE49-F238E27FC236}">
                <a16:creationId xmlns:a16="http://schemas.microsoft.com/office/drawing/2014/main" id="{D1D806FB-6723-4D96-BC6E-C00FEA7B2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09600"/>
            <a:ext cx="1960563" cy="606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ISO 9126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Functionality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Accuracy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Security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Interoperability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Suitability  !!</a:t>
            </a:r>
          </a:p>
          <a:p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	Compliance  !!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Reliability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Maturity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Fault tolerance  !!</a:t>
            </a:r>
          </a:p>
          <a:p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	Recoverability  !!</a:t>
            </a:r>
            <a:endParaRPr lang="en-US" altLang="en-US" sz="1600">
              <a:solidFill>
                <a:srgbClr val="00FF00"/>
              </a:solidFill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Usability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Efficiency</a:t>
            </a:r>
            <a:endParaRPr lang="en-US" altLang="en-US" sz="1600">
              <a:latin typeface="Arial" panose="020B0604020202020204" pitchFamily="34" charset="0"/>
            </a:endParaRP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Maintainability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Testability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Changeability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Analysability  !!</a:t>
            </a:r>
          </a:p>
          <a:p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	Stability  !!</a:t>
            </a:r>
            <a:endParaRPr lang="en-US" altLang="en-US" sz="1600">
              <a:solidFill>
                <a:srgbClr val="00FF00"/>
              </a:solidFill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Portability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Adaptability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Installability  !!</a:t>
            </a:r>
          </a:p>
          <a:p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	Conformance  !!</a:t>
            </a:r>
          </a:p>
          <a:p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	Replaceability  !!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078" name="Text Box 30">
            <a:extLst>
              <a:ext uri="{FF2B5EF4-FFF2-40B4-BE49-F238E27FC236}">
                <a16:creationId xmlns:a16="http://schemas.microsoft.com/office/drawing/2014/main" id="{FC1D76A0-F061-7545-BA9F-8E12418D7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609600"/>
            <a:ext cx="1698625" cy="581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McCall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US Airforce 1980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Operation: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Integrity</a:t>
            </a: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Correctness  !!</a:t>
            </a:r>
            <a:endParaRPr lang="en-US" altLang="en-US" sz="1600">
              <a:latin typeface="Arial" panose="020B0604020202020204" pitchFamily="34" charset="0"/>
            </a:endParaRPr>
          </a:p>
          <a:p>
            <a:endParaRPr lang="en-US" altLang="en-US" sz="1600">
              <a:latin typeface="Arial" panose="020B0604020202020204" pitchFamily="34" charset="0"/>
            </a:endParaRP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Reliability</a:t>
            </a:r>
          </a:p>
          <a:p>
            <a:endParaRPr lang="en-US" altLang="en-US" sz="1600">
              <a:latin typeface="Arial" panose="020B0604020202020204" pitchFamily="34" charset="0"/>
            </a:endParaRP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Usability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Efficiency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Revision: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Maintainability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Testability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Flexibility</a:t>
            </a: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Transition:</a:t>
            </a:r>
          </a:p>
          <a:p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Portability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Interoperability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</a:t>
            </a:r>
            <a:r>
              <a:rPr lang="en-US" altLang="en-US" sz="1600" b="1">
                <a:solidFill>
                  <a:srgbClr val="FF00FF"/>
                </a:solidFill>
                <a:latin typeface="Arial" panose="020B0604020202020204" pitchFamily="34" charset="0"/>
              </a:rPr>
              <a:t>Reusability  !!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grpSp>
        <p:nvGrpSpPr>
          <p:cNvPr id="2088" name="Group 40">
            <a:extLst>
              <a:ext uri="{FF2B5EF4-FFF2-40B4-BE49-F238E27FC236}">
                <a16:creationId xmlns:a16="http://schemas.microsoft.com/office/drawing/2014/main" id="{0D5C83D4-3DAD-FC75-08F6-463DC0971497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295400"/>
            <a:ext cx="2286000" cy="4724400"/>
            <a:chOff x="1248" y="816"/>
            <a:chExt cx="1440" cy="2976"/>
          </a:xfrm>
        </p:grpSpPr>
        <p:sp>
          <p:nvSpPr>
            <p:cNvPr id="2080" name="Freeform 32">
              <a:extLst>
                <a:ext uri="{FF2B5EF4-FFF2-40B4-BE49-F238E27FC236}">
                  <a16:creationId xmlns:a16="http://schemas.microsoft.com/office/drawing/2014/main" id="{6E04FFE2-97C3-1850-454D-122AA2A0C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" y="1152"/>
              <a:ext cx="1152" cy="2640"/>
            </a:xfrm>
            <a:custGeom>
              <a:avLst/>
              <a:gdLst>
                <a:gd name="T0" fmla="*/ 641 w 641"/>
                <a:gd name="T1" fmla="*/ 0 h 3024"/>
                <a:gd name="T2" fmla="*/ 0 w 641"/>
                <a:gd name="T3" fmla="*/ 3024 h 3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1" h="3024">
                  <a:moveTo>
                    <a:pt x="641" y="0"/>
                  </a:moveTo>
                  <a:lnTo>
                    <a:pt x="0" y="3024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081" name="Line 33">
              <a:extLst>
                <a:ext uri="{FF2B5EF4-FFF2-40B4-BE49-F238E27FC236}">
                  <a16:creationId xmlns:a16="http://schemas.microsoft.com/office/drawing/2014/main" id="{A0BCD875-ED34-04BF-D4D6-78BE387252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8" y="816"/>
              <a:ext cx="1440" cy="15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087" name="Group 39">
            <a:extLst>
              <a:ext uri="{FF2B5EF4-FFF2-40B4-BE49-F238E27FC236}">
                <a16:creationId xmlns:a16="http://schemas.microsoft.com/office/drawing/2014/main" id="{3B29C3E0-033E-C41A-1181-2C940A690C4A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625600"/>
            <a:ext cx="2286000" cy="4165600"/>
            <a:chOff x="1248" y="1024"/>
            <a:chExt cx="1440" cy="2624"/>
          </a:xfrm>
        </p:grpSpPr>
        <p:sp>
          <p:nvSpPr>
            <p:cNvPr id="2079" name="Line 31">
              <a:extLst>
                <a:ext uri="{FF2B5EF4-FFF2-40B4-BE49-F238E27FC236}">
                  <a16:creationId xmlns:a16="http://schemas.microsoft.com/office/drawing/2014/main" id="{16078D65-DBB3-5350-7C97-9EA18E4758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024"/>
              <a:ext cx="14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082" name="Line 34">
              <a:extLst>
                <a:ext uri="{FF2B5EF4-FFF2-40B4-BE49-F238E27FC236}">
                  <a16:creationId xmlns:a16="http://schemas.microsoft.com/office/drawing/2014/main" id="{2C1D86CC-AF84-D731-A6BE-AD85CE9789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792"/>
              <a:ext cx="14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083" name="Line 35">
              <a:extLst>
                <a:ext uri="{FF2B5EF4-FFF2-40B4-BE49-F238E27FC236}">
                  <a16:creationId xmlns:a16="http://schemas.microsoft.com/office/drawing/2014/main" id="{1E55E46D-5546-8854-02E2-1DBF2CDAE5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416"/>
              <a:ext cx="1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084" name="Line 36">
              <a:extLst>
                <a:ext uri="{FF2B5EF4-FFF2-40B4-BE49-F238E27FC236}">
                  <a16:creationId xmlns:a16="http://schemas.microsoft.com/office/drawing/2014/main" id="{683FE6B2-92E8-4F7C-8FAF-072676E621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3032"/>
              <a:ext cx="14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085" name="Line 37">
              <a:extLst>
                <a:ext uri="{FF2B5EF4-FFF2-40B4-BE49-F238E27FC236}">
                  <a16:creationId xmlns:a16="http://schemas.microsoft.com/office/drawing/2014/main" id="{69EDDE33-E9C3-DF2C-CCC5-67E10E537B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3648"/>
              <a:ext cx="14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086" name="Text Box 38">
            <a:extLst>
              <a:ext uri="{FF2B5EF4-FFF2-40B4-BE49-F238E27FC236}">
                <a16:creationId xmlns:a16="http://schemas.microsoft.com/office/drawing/2014/main" id="{A887DF03-57F3-D0B8-7DFE-AEB4559D026D}"/>
              </a:ext>
            </a:extLst>
          </p:cNvPr>
          <p:cNvSpPr txBox="1">
            <a:spLocks noChangeArrowheads="1"/>
          </p:cNvSpPr>
          <p:nvPr/>
        </p:nvSpPr>
        <p:spPr bwMode="auto">
          <a:xfrm rot="-636278">
            <a:off x="6149975" y="3657600"/>
            <a:ext cx="2079625" cy="385763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solidFill>
                  <a:srgbClr val="00FF00"/>
                </a:solidFill>
                <a:latin typeface="Arial" panose="020B0604020202020204" pitchFamily="34" charset="0"/>
              </a:rPr>
              <a:t>Use as check lists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7" grpId="0" autoUpdateAnimBg="0"/>
      <p:bldP spid="2086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8D219B29-DDDB-C5D6-61D8-4F59563BE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463" y="2428875"/>
            <a:ext cx="2000250" cy="1219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31747" name="Text Box 3">
            <a:extLst>
              <a:ext uri="{FF2B5EF4-FFF2-40B4-BE49-F238E27FC236}">
                <a16:creationId xmlns:a16="http://schemas.microsoft.com/office/drawing/2014/main" id="{46D5DA95-0C92-FD5B-6830-6AC9224D1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6.10    Maintainance</a:t>
            </a:r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7D5D2FCD-586F-8694-99C3-268E04312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0513" y="1990725"/>
            <a:ext cx="1924050" cy="11049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749" name="Freeform 5">
            <a:extLst>
              <a:ext uri="{FF2B5EF4-FFF2-40B4-BE49-F238E27FC236}">
                <a16:creationId xmlns:a16="http://schemas.microsoft.com/office/drawing/2014/main" id="{8F000F76-AFD6-AA02-84B9-BCDB7A087864}"/>
              </a:ext>
            </a:extLst>
          </p:cNvPr>
          <p:cNvSpPr>
            <a:spLocks/>
          </p:cNvSpPr>
          <p:nvPr/>
        </p:nvSpPr>
        <p:spPr bwMode="auto">
          <a:xfrm>
            <a:off x="3602038" y="2109788"/>
            <a:ext cx="142875" cy="504825"/>
          </a:xfrm>
          <a:custGeom>
            <a:avLst/>
            <a:gdLst>
              <a:gd name="T0" fmla="*/ 24 w 90"/>
              <a:gd name="T1" fmla="*/ 0 h 318"/>
              <a:gd name="T2" fmla="*/ 0 w 90"/>
              <a:gd name="T3" fmla="*/ 99 h 318"/>
              <a:gd name="T4" fmla="*/ 42 w 90"/>
              <a:gd name="T5" fmla="*/ 195 h 318"/>
              <a:gd name="T6" fmla="*/ 54 w 90"/>
              <a:gd name="T7" fmla="*/ 291 h 318"/>
              <a:gd name="T8" fmla="*/ 78 w 90"/>
              <a:gd name="T9" fmla="*/ 255 h 318"/>
              <a:gd name="T10" fmla="*/ 90 w 90"/>
              <a:gd name="T11" fmla="*/ 213 h 318"/>
              <a:gd name="T12" fmla="*/ 66 w 90"/>
              <a:gd name="T13" fmla="*/ 135 h 318"/>
              <a:gd name="T14" fmla="*/ 48 w 90"/>
              <a:gd name="T15" fmla="*/ 99 h 318"/>
              <a:gd name="T16" fmla="*/ 24 w 90"/>
              <a:gd name="T17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318">
                <a:moveTo>
                  <a:pt x="24" y="0"/>
                </a:moveTo>
                <a:cubicBezTo>
                  <a:pt x="24" y="51"/>
                  <a:pt x="6" y="76"/>
                  <a:pt x="0" y="99"/>
                </a:cubicBezTo>
                <a:cubicBezTo>
                  <a:pt x="5" y="143"/>
                  <a:pt x="4" y="170"/>
                  <a:pt x="42" y="195"/>
                </a:cubicBezTo>
                <a:cubicBezTo>
                  <a:pt x="46" y="227"/>
                  <a:pt x="36" y="318"/>
                  <a:pt x="54" y="291"/>
                </a:cubicBezTo>
                <a:cubicBezTo>
                  <a:pt x="62" y="279"/>
                  <a:pt x="78" y="255"/>
                  <a:pt x="78" y="255"/>
                </a:cubicBezTo>
                <a:cubicBezTo>
                  <a:pt x="82" y="241"/>
                  <a:pt x="90" y="228"/>
                  <a:pt x="90" y="213"/>
                </a:cubicBezTo>
                <a:cubicBezTo>
                  <a:pt x="90" y="203"/>
                  <a:pt x="73" y="142"/>
                  <a:pt x="66" y="135"/>
                </a:cubicBezTo>
                <a:cubicBezTo>
                  <a:pt x="57" y="135"/>
                  <a:pt x="54" y="101"/>
                  <a:pt x="48" y="99"/>
                </a:cubicBezTo>
                <a:cubicBezTo>
                  <a:pt x="41" y="77"/>
                  <a:pt x="39" y="48"/>
                  <a:pt x="24" y="0"/>
                </a:cubicBez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750" name="Freeform 6">
            <a:extLst>
              <a:ext uri="{FF2B5EF4-FFF2-40B4-BE49-F238E27FC236}">
                <a16:creationId xmlns:a16="http://schemas.microsoft.com/office/drawing/2014/main" id="{CE016F9F-227B-72FF-E2D9-60158228FC84}"/>
              </a:ext>
            </a:extLst>
          </p:cNvPr>
          <p:cNvSpPr>
            <a:spLocks/>
          </p:cNvSpPr>
          <p:nvPr/>
        </p:nvSpPr>
        <p:spPr bwMode="auto">
          <a:xfrm>
            <a:off x="3116263" y="2000250"/>
            <a:ext cx="185737" cy="428625"/>
          </a:xfrm>
          <a:custGeom>
            <a:avLst/>
            <a:gdLst>
              <a:gd name="T0" fmla="*/ 0 w 117"/>
              <a:gd name="T1" fmla="*/ 0 h 270"/>
              <a:gd name="T2" fmla="*/ 24 w 117"/>
              <a:gd name="T3" fmla="*/ 90 h 270"/>
              <a:gd name="T4" fmla="*/ 0 w 117"/>
              <a:gd name="T5" fmla="*/ 192 h 270"/>
              <a:gd name="T6" fmla="*/ 36 w 117"/>
              <a:gd name="T7" fmla="*/ 270 h 270"/>
              <a:gd name="T8" fmla="*/ 48 w 117"/>
              <a:gd name="T9" fmla="*/ 252 h 270"/>
              <a:gd name="T10" fmla="*/ 36 w 117"/>
              <a:gd name="T11" fmla="*/ 234 h 270"/>
              <a:gd name="T12" fmla="*/ 60 w 117"/>
              <a:gd name="T13" fmla="*/ 204 h 270"/>
              <a:gd name="T14" fmla="*/ 90 w 117"/>
              <a:gd name="T15" fmla="*/ 132 h 270"/>
              <a:gd name="T16" fmla="*/ 96 w 117"/>
              <a:gd name="T17" fmla="*/ 60 h 270"/>
              <a:gd name="T18" fmla="*/ 102 w 117"/>
              <a:gd name="T19" fmla="*/ 3 h 270"/>
              <a:gd name="T20" fmla="*/ 0 w 117"/>
              <a:gd name="T2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7" h="270">
                <a:moveTo>
                  <a:pt x="0" y="0"/>
                </a:moveTo>
                <a:cubicBezTo>
                  <a:pt x="8" y="32"/>
                  <a:pt x="6" y="62"/>
                  <a:pt x="24" y="90"/>
                </a:cubicBezTo>
                <a:cubicBezTo>
                  <a:pt x="20" y="139"/>
                  <a:pt x="24" y="156"/>
                  <a:pt x="0" y="192"/>
                </a:cubicBezTo>
                <a:cubicBezTo>
                  <a:pt x="9" y="264"/>
                  <a:pt x="5" y="223"/>
                  <a:pt x="36" y="270"/>
                </a:cubicBezTo>
                <a:cubicBezTo>
                  <a:pt x="40" y="264"/>
                  <a:pt x="48" y="259"/>
                  <a:pt x="48" y="252"/>
                </a:cubicBezTo>
                <a:cubicBezTo>
                  <a:pt x="48" y="245"/>
                  <a:pt x="37" y="241"/>
                  <a:pt x="36" y="234"/>
                </a:cubicBezTo>
                <a:cubicBezTo>
                  <a:pt x="33" y="217"/>
                  <a:pt x="49" y="211"/>
                  <a:pt x="60" y="204"/>
                </a:cubicBezTo>
                <a:cubicBezTo>
                  <a:pt x="69" y="178"/>
                  <a:pt x="81" y="158"/>
                  <a:pt x="90" y="132"/>
                </a:cubicBezTo>
                <a:cubicBezTo>
                  <a:pt x="92" y="108"/>
                  <a:pt x="93" y="84"/>
                  <a:pt x="96" y="60"/>
                </a:cubicBezTo>
                <a:cubicBezTo>
                  <a:pt x="97" y="55"/>
                  <a:pt x="117" y="8"/>
                  <a:pt x="102" y="3"/>
                </a:cubicBez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751" name="Text Box 7">
            <a:extLst>
              <a:ext uri="{FF2B5EF4-FFF2-40B4-BE49-F238E27FC236}">
                <a16:creationId xmlns:a16="http://schemas.microsoft.com/office/drawing/2014/main" id="{49484780-C0F8-B99C-B705-6EE3158B2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5475" y="2559050"/>
            <a:ext cx="122396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b="1">
                <a:latin typeface="Arial" panose="020B0604020202020204" pitchFamily="34" charset="0"/>
              </a:rPr>
              <a:t>Product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31752" name="AutoShape 8">
            <a:extLst>
              <a:ext uri="{FF2B5EF4-FFF2-40B4-BE49-F238E27FC236}">
                <a16:creationId xmlns:a16="http://schemas.microsoft.com/office/drawing/2014/main" id="{6650542C-A0C5-E6D8-83C4-7CCEC1761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0175" y="762000"/>
            <a:ext cx="1952625" cy="879475"/>
          </a:xfrm>
          <a:prstGeom prst="wedgeEllipseCallout">
            <a:avLst>
              <a:gd name="adj1" fmla="val 41032"/>
              <a:gd name="adj2" fmla="val 8071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Corrective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maintenance</a:t>
            </a:r>
          </a:p>
        </p:txBody>
      </p:sp>
      <p:sp>
        <p:nvSpPr>
          <p:cNvPr id="31753" name="AutoShape 9">
            <a:extLst>
              <a:ext uri="{FF2B5EF4-FFF2-40B4-BE49-F238E27FC236}">
                <a16:creationId xmlns:a16="http://schemas.microsoft.com/office/drawing/2014/main" id="{04DCCB96-CFE5-C477-2F05-76D6F26D0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762000"/>
            <a:ext cx="1952625" cy="879475"/>
          </a:xfrm>
          <a:prstGeom prst="wedgeEllipseCallout">
            <a:avLst>
              <a:gd name="adj1" fmla="val -57218"/>
              <a:gd name="adj2" fmla="val 113394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Preventive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maintenance</a:t>
            </a:r>
          </a:p>
        </p:txBody>
      </p:sp>
      <p:sp>
        <p:nvSpPr>
          <p:cNvPr id="31754" name="Text Box 10">
            <a:extLst>
              <a:ext uri="{FF2B5EF4-FFF2-40B4-BE49-F238E27FC236}">
                <a16:creationId xmlns:a16="http://schemas.microsoft.com/office/drawing/2014/main" id="{A164DDF7-1A22-FD50-1A21-B0FC6BCB9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0" y="3255963"/>
            <a:ext cx="13938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New release</a:t>
            </a:r>
          </a:p>
        </p:txBody>
      </p:sp>
      <p:sp>
        <p:nvSpPr>
          <p:cNvPr id="31755" name="AutoShape 11">
            <a:extLst>
              <a:ext uri="{FF2B5EF4-FFF2-40B4-BE49-F238E27FC236}">
                <a16:creationId xmlns:a16="http://schemas.microsoft.com/office/drawing/2014/main" id="{8FB119B8-A487-AC49-1745-371832C5D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998788"/>
            <a:ext cx="1952625" cy="879475"/>
          </a:xfrm>
          <a:prstGeom prst="wedgeEllipseCallout">
            <a:avLst>
              <a:gd name="adj1" fmla="val 74546"/>
              <a:gd name="adj2" fmla="val -678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Perfective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maintenance</a:t>
            </a:r>
          </a:p>
        </p:txBody>
      </p:sp>
      <p:sp>
        <p:nvSpPr>
          <p:cNvPr id="31756" name="Text Box 12">
            <a:extLst>
              <a:ext uri="{FF2B5EF4-FFF2-40B4-BE49-F238E27FC236}">
                <a16:creationId xmlns:a16="http://schemas.microsoft.com/office/drawing/2014/main" id="{DFD78B74-CDE3-D805-F4E8-5692228A4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956050"/>
            <a:ext cx="4811713" cy="2743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72000" rIns="108000" bIns="72000">
            <a:spAutoFit/>
          </a:bodyPr>
          <a:lstStyle>
            <a:lvl1pPr marL="1143000" indent="-1143000"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333500"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524000"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05000"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3714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Maintenance cycle: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Report:</a:t>
            </a:r>
            <a:r>
              <a:rPr lang="en-US" altLang="en-US" sz="1800">
                <a:latin typeface="Arial" panose="020B0604020202020204" pitchFamily="34" charset="0"/>
              </a:rPr>
              <a:t> 	Record and acknowledge.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Analyze: 	</a:t>
            </a:r>
            <a:r>
              <a:rPr lang="en-US" altLang="en-US" sz="1800">
                <a:latin typeface="Arial" panose="020B0604020202020204" pitchFamily="34" charset="0"/>
              </a:rPr>
              <a:t>Error, change, usability, mistake?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Cost/benefit?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Decide: 	</a:t>
            </a:r>
            <a:r>
              <a:rPr lang="en-US" altLang="en-US" sz="1800">
                <a:latin typeface="Arial" panose="020B0604020202020204" pitchFamily="34" charset="0"/>
              </a:rPr>
              <a:t>Repair? reject? work-around?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next release? train users?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Reply:</a:t>
            </a:r>
            <a:r>
              <a:rPr lang="en-US" altLang="en-US" sz="1800">
                <a:latin typeface="Arial" panose="020B0604020202020204" pitchFamily="34" charset="0"/>
              </a:rPr>
              <a:t> 	Report decision to source.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Test:</a:t>
            </a:r>
            <a:r>
              <a:rPr lang="en-US" altLang="en-US" sz="1800">
                <a:latin typeface="Arial" panose="020B0604020202020204" pitchFamily="34" charset="0"/>
              </a:rPr>
              <a:t> 	Test solution. Related defects?</a:t>
            </a:r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Carry out:</a:t>
            </a:r>
            <a:r>
              <a:rPr lang="en-US" altLang="en-US" sz="1800">
                <a:latin typeface="Arial" panose="020B0604020202020204" pitchFamily="34" charset="0"/>
              </a:rPr>
              <a:t> Install, transfer user data, inform.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31757" name="Line 13">
            <a:extLst>
              <a:ext uri="{FF2B5EF4-FFF2-40B4-BE49-F238E27FC236}">
                <a16:creationId xmlns:a16="http://schemas.microsoft.com/office/drawing/2014/main" id="{030485F2-1D26-601B-F98B-EF9B72F68DC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5313" y="1990725"/>
            <a:ext cx="14287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758" name="Rectangle 14">
            <a:extLst>
              <a:ext uri="{FF2B5EF4-FFF2-40B4-BE49-F238E27FC236}">
                <a16:creationId xmlns:a16="http://schemas.microsoft.com/office/drawing/2014/main" id="{768E012D-03D2-29F5-B365-CBB3CC5F5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6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>
            <a:extLst>
              <a:ext uri="{FF2B5EF4-FFF2-40B4-BE49-F238E27FC236}">
                <a16:creationId xmlns:a16="http://schemas.microsoft.com/office/drawing/2014/main" id="{3323C6E7-0B63-3AB7-FFC1-E4DF21785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371600"/>
            <a:ext cx="6896100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36000" bIns="3600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Maintenance performance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R1:	Supplier’s hotline shall analyze 95% of reports within 2 work hours. Urgent defects (no work around) shall be repaired within 30 work hours in 95% of the cases.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R2:	When reparing a defect, related non-repaired defects shall be less than 0.5 in average.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R3:	For a period of two years, supplier shall enhance the product at a cost of ___ per Function Point.</a:t>
            </a:r>
          </a:p>
        </p:txBody>
      </p:sp>
      <p:sp>
        <p:nvSpPr>
          <p:cNvPr id="32771" name="Text Box 3">
            <a:extLst>
              <a:ext uri="{FF2B5EF4-FFF2-40B4-BE49-F238E27FC236}">
                <a16:creationId xmlns:a16="http://schemas.microsoft.com/office/drawing/2014/main" id="{E2B8E26F-69FD-1E0F-5EB4-38BBCD991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1900" y="276225"/>
            <a:ext cx="647700" cy="5895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Risk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04CF4119-61CC-9EDD-8F7C-86EC31E8868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535862" y="701676"/>
            <a:ext cx="6572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Cust.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Suppl</a:t>
            </a:r>
          </a:p>
        </p:txBody>
      </p:sp>
      <p:sp>
        <p:nvSpPr>
          <p:cNvPr id="32773" name="Line 5">
            <a:extLst>
              <a:ext uri="{FF2B5EF4-FFF2-40B4-BE49-F238E27FC236}">
                <a16:creationId xmlns:a16="http://schemas.microsoft.com/office/drawing/2014/main" id="{D1417A1C-59F0-B6E4-5A28-8E30FD669227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2375" y="1370013"/>
            <a:ext cx="657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2774" name="Text Box 6">
            <a:extLst>
              <a:ext uri="{FF2B5EF4-FFF2-40B4-BE49-F238E27FC236}">
                <a16:creationId xmlns:a16="http://schemas.microsoft.com/office/drawing/2014/main" id="{0872F7AE-074F-D967-D84A-E7AC42B4A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6.11A    Maintainability requirements</a:t>
            </a:r>
          </a:p>
        </p:txBody>
      </p:sp>
      <p:sp>
        <p:nvSpPr>
          <p:cNvPr id="32785" name="Line 17">
            <a:extLst>
              <a:ext uri="{FF2B5EF4-FFF2-40B4-BE49-F238E27FC236}">
                <a16:creationId xmlns:a16="http://schemas.microsoft.com/office/drawing/2014/main" id="{1C296670-AD58-9C46-B5C6-6F614F58F5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5908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6" name="Line 18">
            <a:extLst>
              <a:ext uri="{FF2B5EF4-FFF2-40B4-BE49-F238E27FC236}">
                <a16:creationId xmlns:a16="http://schemas.microsoft.com/office/drawing/2014/main" id="{8C85FD9E-3A6D-3D51-12A9-0A6FD4075EC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2385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7" name="Line 19">
            <a:extLst>
              <a:ext uri="{FF2B5EF4-FFF2-40B4-BE49-F238E27FC236}">
                <a16:creationId xmlns:a16="http://schemas.microsoft.com/office/drawing/2014/main" id="{DC199AAB-EF57-7EFD-FD59-66AA87223F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886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8" name="Line 20">
            <a:extLst>
              <a:ext uri="{FF2B5EF4-FFF2-40B4-BE49-F238E27FC236}">
                <a16:creationId xmlns:a16="http://schemas.microsoft.com/office/drawing/2014/main" id="{A3CE77EC-A83E-97A0-AEA0-4DF87C42E68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78155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9" name="Line 21">
            <a:extLst>
              <a:ext uri="{FF2B5EF4-FFF2-40B4-BE49-F238E27FC236}">
                <a16:creationId xmlns:a16="http://schemas.microsoft.com/office/drawing/2014/main" id="{A87122B0-9172-CEC4-3898-ADFAE14798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410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90" name="Rectangle 22">
            <a:extLst>
              <a:ext uri="{FF2B5EF4-FFF2-40B4-BE49-F238E27FC236}">
                <a16:creationId xmlns:a16="http://schemas.microsoft.com/office/drawing/2014/main" id="{0644C169-EBDF-8928-22B4-51E451CCE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32791" name="Text Box 23">
            <a:extLst>
              <a:ext uri="{FF2B5EF4-FFF2-40B4-BE49-F238E27FC236}">
                <a16:creationId xmlns:a16="http://schemas.microsoft.com/office/drawing/2014/main" id="{AE415689-B4E9-DD05-3C0E-8DB0C6BA6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3873500"/>
            <a:ext cx="6873875" cy="217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Support features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R4:	Installation of a new version shall leave all database contents and personal settings unchanged.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R5:	Supplier shall station a qualified developer at the customer’s site.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R6:	Supplier shall deposit code and full documentation of every release and correction at ____________.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>
            <a:extLst>
              <a:ext uri="{FF2B5EF4-FFF2-40B4-BE49-F238E27FC236}">
                <a16:creationId xmlns:a16="http://schemas.microsoft.com/office/drawing/2014/main" id="{E8710D46-4669-1C8A-B7BB-B3CCC08C4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1752600"/>
            <a:ext cx="6854825" cy="441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36000" bIns="72000"/>
          <a:lstStyle>
            <a:lvl1pPr marL="571500" indent="-571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Development process requirements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R7:	Every program module must be assessed for maintainability according to procedure xx. 70% must obtain “highly maintainable” and none “poor”.</a:t>
            </a:r>
          </a:p>
          <a:p>
            <a:pPr>
              <a:spcBef>
                <a:spcPct val="3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R8:	Development must use regression test allowing full re-testing in 12 hours.</a:t>
            </a: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id="{22D4A17D-6FB1-8F28-2217-285063EFD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63" y="76200"/>
            <a:ext cx="6637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6.11B    Maintainability requirements</a:t>
            </a:r>
            <a:endParaRPr lang="en-US" altLang="en-US" u="sng">
              <a:latin typeface="Arial" panose="020B0604020202020204" pitchFamily="34" charset="0"/>
            </a:endParaRPr>
          </a:p>
        </p:txBody>
      </p:sp>
      <p:sp>
        <p:nvSpPr>
          <p:cNvPr id="33803" name="Text Box 11">
            <a:extLst>
              <a:ext uri="{FF2B5EF4-FFF2-40B4-BE49-F238E27FC236}">
                <a16:creationId xmlns:a16="http://schemas.microsoft.com/office/drawing/2014/main" id="{E2E343BF-63E6-D930-C6EF-42588F9C9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657225"/>
            <a:ext cx="685800" cy="5514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Risk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33804" name="Text Box 12">
            <a:extLst>
              <a:ext uri="{FF2B5EF4-FFF2-40B4-BE49-F238E27FC236}">
                <a16:creationId xmlns:a16="http://schemas.microsoft.com/office/drawing/2014/main" id="{8E2A43E2-7244-1BE8-F48F-3EF3DF9FE95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535862" y="1082676"/>
            <a:ext cx="6572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Cust.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Suppl</a:t>
            </a:r>
          </a:p>
        </p:txBody>
      </p:sp>
      <p:sp>
        <p:nvSpPr>
          <p:cNvPr id="33805" name="Line 13">
            <a:extLst>
              <a:ext uri="{FF2B5EF4-FFF2-40B4-BE49-F238E27FC236}">
                <a16:creationId xmlns:a16="http://schemas.microsoft.com/office/drawing/2014/main" id="{1D8E3A61-670C-358B-84C5-182F3AFCA3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43800" y="1751013"/>
            <a:ext cx="685800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3806" name="Line 14">
            <a:extLst>
              <a:ext uri="{FF2B5EF4-FFF2-40B4-BE49-F238E27FC236}">
                <a16:creationId xmlns:a16="http://schemas.microsoft.com/office/drawing/2014/main" id="{44C2044B-690D-BC65-1850-660E04B1E66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9718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7" name="Line 15">
            <a:extLst>
              <a:ext uri="{FF2B5EF4-FFF2-40B4-BE49-F238E27FC236}">
                <a16:creationId xmlns:a16="http://schemas.microsoft.com/office/drawing/2014/main" id="{11DAAEA8-F313-3FCA-19D3-AF00EC5E45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632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8" name="Line 16">
            <a:extLst>
              <a:ext uri="{FF2B5EF4-FFF2-40B4-BE49-F238E27FC236}">
                <a16:creationId xmlns:a16="http://schemas.microsoft.com/office/drawing/2014/main" id="{57FC9188-B303-2A3C-0115-D260C5192C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5212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9" name="Line 17">
            <a:extLst>
              <a:ext uri="{FF2B5EF4-FFF2-40B4-BE49-F238E27FC236}">
                <a16:creationId xmlns:a16="http://schemas.microsoft.com/office/drawing/2014/main" id="{2A4368D1-440C-D115-485E-6FCD45A41E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4229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11" name="Rectangle 19">
            <a:extLst>
              <a:ext uri="{FF2B5EF4-FFF2-40B4-BE49-F238E27FC236}">
                <a16:creationId xmlns:a16="http://schemas.microsoft.com/office/drawing/2014/main" id="{8B2DA6C4-B655-BB15-9ACE-A332B0FF6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33812" name="Text Box 20">
            <a:extLst>
              <a:ext uri="{FF2B5EF4-FFF2-40B4-BE49-F238E27FC236}">
                <a16:creationId xmlns:a16="http://schemas.microsoft.com/office/drawing/2014/main" id="{B33C127F-A7A5-636B-8542-BC47D26BA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3592513"/>
            <a:ext cx="68738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Program complexity requirements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R9:	The cyclomatic complexity of code may not exceed 7. No method in any object may exceed 200 lines of code.</a:t>
            </a:r>
          </a:p>
        </p:txBody>
      </p:sp>
      <p:sp>
        <p:nvSpPr>
          <p:cNvPr id="33813" name="Text Box 21">
            <a:extLst>
              <a:ext uri="{FF2B5EF4-FFF2-40B4-BE49-F238E27FC236}">
                <a16:creationId xmlns:a16="http://schemas.microsoft.com/office/drawing/2014/main" id="{335E3855-A1EC-03C8-98A7-2F07D3DF9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" y="4497388"/>
            <a:ext cx="6873875" cy="154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Product feature requirements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R10:</a:t>
            </a:r>
            <a:r>
              <a:rPr lang="da-DK" altLang="en-US" sz="1800">
                <a:latin typeface="Arial" panose="020B0604020202020204" pitchFamily="34" charset="0"/>
              </a:rPr>
              <a:t>	</a:t>
            </a:r>
            <a:r>
              <a:rPr lang="da-DK" altLang="en-US" sz="1800" noProof="1">
                <a:latin typeface="Arial" panose="020B0604020202020204" pitchFamily="34" charset="0"/>
              </a:rPr>
              <a:t>Product shall log all actions and provide remote diagnostic functions.</a:t>
            </a:r>
          </a:p>
          <a:p>
            <a:pPr>
              <a:spcBef>
                <a:spcPct val="30000"/>
              </a:spcBef>
            </a:pPr>
            <a:r>
              <a:rPr lang="da-DK" altLang="en-US" sz="1800" noProof="1">
                <a:latin typeface="Arial" panose="020B0604020202020204" pitchFamily="34" charset="0"/>
              </a:rPr>
              <a:t>R11:	Product shall provide facilities for tracing any database field to places where it is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2" grpId="0" autoUpdateAnimBg="0"/>
      <p:bldP spid="3381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>
            <a:extLst>
              <a:ext uri="{FF2B5EF4-FFF2-40B4-BE49-F238E27FC236}">
                <a16:creationId xmlns:a16="http://schemas.microsoft.com/office/drawing/2014/main" id="{798DE1B9-7A1B-5FAC-9AB4-22AC458A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23"/>
          <a:stretch>
            <a:fillRect/>
          </a:stretch>
        </p:blipFill>
        <p:spPr bwMode="auto">
          <a:xfrm>
            <a:off x="685800" y="685800"/>
            <a:ext cx="4557713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2" name="Text Box 4">
            <a:extLst>
              <a:ext uri="{FF2B5EF4-FFF2-40B4-BE49-F238E27FC236}">
                <a16:creationId xmlns:a16="http://schemas.microsoft.com/office/drawing/2014/main" id="{7DE47C8A-E1CB-B369-105D-9209AF002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914400"/>
            <a:ext cx="3200400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92100" indent="-292100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82600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600" b="1" noProof="1">
                <a:latin typeface="Arial" panose="020B0604020202020204" pitchFamily="34" charset="0"/>
              </a:rPr>
              <a:t>Concerns: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1.	Hard to run the hotel if system is down. Checking in guests is impossible since room status is not visible.</a:t>
            </a:r>
          </a:p>
          <a:p>
            <a:pPr>
              <a:spcAft>
                <a:spcPct val="3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2.	We aim at small hotels too. They have less qualified staff.</a:t>
            </a:r>
          </a:p>
          <a:p>
            <a:pPr>
              <a:spcAft>
                <a:spcPct val="3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3.	Customers have many kinds of account systems. They prioritize smooth integration with what they have. </a:t>
            </a:r>
          </a:p>
          <a:p>
            <a:pPr>
              <a:spcAft>
                <a:spcPct val="30000"/>
              </a:spcAft>
            </a:pPr>
            <a:r>
              <a:rPr lang="en-GB" altLang="en-US" sz="1600" noProof="1">
                <a:latin typeface="Arial" panose="020B0604020202020204" pitchFamily="34" charset="0"/>
              </a:rPr>
              <a:t>4.	Integration with spreadsheet etc. unimportant. Built-in statistics suffice.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5.	Must be much easier than present system. Staff in small hotels should ideally do it themselves.</a:t>
            </a:r>
            <a:endParaRPr lang="en-GB" altLang="en-US" sz="1600" noProof="1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1B7006C8-1F98-1BF0-E5E5-4ACA390B7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37894" name="Text Box 6">
            <a:extLst>
              <a:ext uri="{FF2B5EF4-FFF2-40B4-BE49-F238E27FC236}">
                <a16:creationId xmlns:a16="http://schemas.microsoft.com/office/drawing/2014/main" id="{67383383-C1EA-DB97-2DDA-428B51D07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6.2    Quality grid</a:t>
            </a:r>
            <a:endParaRPr lang="en-US" altLang="en-US" u="sng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>
            <a:extLst>
              <a:ext uri="{FF2B5EF4-FFF2-40B4-BE49-F238E27FC236}">
                <a16:creationId xmlns:a16="http://schemas.microsoft.com/office/drawing/2014/main" id="{2CA8A6FB-603A-2367-1C9B-D6E6286EB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838200"/>
            <a:ext cx="59309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R1:	Product shall detect speed violation and take photo within 0.5 seconds.</a:t>
            </a:r>
          </a:p>
        </p:txBody>
      </p:sp>
      <p:sp>
        <p:nvSpPr>
          <p:cNvPr id="38915" name="Text Box 3">
            <a:extLst>
              <a:ext uri="{FF2B5EF4-FFF2-40B4-BE49-F238E27FC236}">
                <a16:creationId xmlns:a16="http://schemas.microsoft.com/office/drawing/2014/main" id="{B4A3B98F-8DD3-0BAF-DA7B-480E92A52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1752600"/>
            <a:ext cx="5930900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R2:	Product shall compute a room occupation forecast within 2 minutes.</a:t>
            </a:r>
          </a:p>
        </p:txBody>
      </p:sp>
      <p:sp>
        <p:nvSpPr>
          <p:cNvPr id="38916" name="Text Box 4">
            <a:extLst>
              <a:ext uri="{FF2B5EF4-FFF2-40B4-BE49-F238E27FC236}">
                <a16:creationId xmlns:a16="http://schemas.microsoft.com/office/drawing/2014/main" id="{C7B003AA-9DB1-688F-6EAB-3261AE027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2597150"/>
            <a:ext cx="5930900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R3:	Product shall compute a room occupation forecast within 4 minutes.</a:t>
            </a:r>
          </a:p>
        </p:txBody>
      </p:sp>
      <p:sp>
        <p:nvSpPr>
          <p:cNvPr id="38917" name="Text Box 5">
            <a:extLst>
              <a:ext uri="{FF2B5EF4-FFF2-40B4-BE49-F238E27FC236}">
                <a16:creationId xmlns:a16="http://schemas.microsoft.com/office/drawing/2014/main" id="{23AD0E38-8B50-BDAD-9514-F6D6E461D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3421063"/>
            <a:ext cx="5930900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R4:	Product shall compute a room occupation forecast within ___ minutes.</a:t>
            </a:r>
          </a:p>
        </p:txBody>
      </p:sp>
      <p:sp>
        <p:nvSpPr>
          <p:cNvPr id="38918" name="Text Box 6">
            <a:extLst>
              <a:ext uri="{FF2B5EF4-FFF2-40B4-BE49-F238E27FC236}">
                <a16:creationId xmlns:a16="http://schemas.microsoft.com/office/drawing/2014/main" id="{B7768479-AED7-A6CF-6825-F9629F9B6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4244975"/>
            <a:ext cx="5930900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R5:	Product shall compute a room occupation forecast within ___ minutes. (Customer expects one minute.)</a:t>
            </a:r>
          </a:p>
        </p:txBody>
      </p:sp>
      <p:sp>
        <p:nvSpPr>
          <p:cNvPr id="38919" name="Text Box 7">
            <a:extLst>
              <a:ext uri="{FF2B5EF4-FFF2-40B4-BE49-F238E27FC236}">
                <a16:creationId xmlns:a16="http://schemas.microsoft.com/office/drawing/2014/main" id="{84044B0C-E254-09C2-21D3-5E1CA8E6B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5068888"/>
            <a:ext cx="5930900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R6:	Forecast shall be computed with exponential trend smoothing and seasonal adjustments.</a:t>
            </a:r>
          </a:p>
        </p:txBody>
      </p:sp>
      <p:sp>
        <p:nvSpPr>
          <p:cNvPr id="38921" name="AutoShape 9">
            <a:extLst>
              <a:ext uri="{FF2B5EF4-FFF2-40B4-BE49-F238E27FC236}">
                <a16:creationId xmlns:a16="http://schemas.microsoft.com/office/drawing/2014/main" id="{6F9E0957-0487-1D07-D02A-6F87FB905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" y="1676400"/>
            <a:ext cx="1628775" cy="685800"/>
          </a:xfrm>
          <a:prstGeom prst="wedgeRoundRectCallout">
            <a:avLst>
              <a:gd name="adj1" fmla="val 85088"/>
              <a:gd name="adj2" fmla="val 1875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Best available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is 4 minutes?</a:t>
            </a:r>
          </a:p>
        </p:txBody>
      </p:sp>
      <p:sp>
        <p:nvSpPr>
          <p:cNvPr id="38922" name="AutoShape 10">
            <a:extLst>
              <a:ext uri="{FF2B5EF4-FFF2-40B4-BE49-F238E27FC236}">
                <a16:creationId xmlns:a16="http://schemas.microsoft.com/office/drawing/2014/main" id="{4FEF1289-15D1-F0BC-A51C-0E27C631D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350" y="2514600"/>
            <a:ext cx="1793875" cy="685800"/>
          </a:xfrm>
          <a:prstGeom prst="wedgeRoundRectCallout">
            <a:avLst>
              <a:gd name="adj1" fmla="val 77523"/>
              <a:gd name="adj2" fmla="val 1597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Nobody strives 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for 2 minutes</a:t>
            </a:r>
          </a:p>
        </p:txBody>
      </p:sp>
      <p:sp>
        <p:nvSpPr>
          <p:cNvPr id="38923" name="AutoShape 11">
            <a:extLst>
              <a:ext uri="{FF2B5EF4-FFF2-40B4-BE49-F238E27FC236}">
                <a16:creationId xmlns:a16="http://schemas.microsoft.com/office/drawing/2014/main" id="{6EF1E0BB-1930-98AA-B344-2D2C87871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" y="3352800"/>
            <a:ext cx="1806575" cy="685800"/>
          </a:xfrm>
          <a:prstGeom prst="wedgeRoundRectCallout">
            <a:avLst>
              <a:gd name="adj1" fmla="val 75481"/>
              <a:gd name="adj2" fmla="val 131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Open target but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how important?</a:t>
            </a:r>
          </a:p>
        </p:txBody>
      </p:sp>
      <p:sp>
        <p:nvSpPr>
          <p:cNvPr id="38924" name="AutoShape 12">
            <a:extLst>
              <a:ext uri="{FF2B5EF4-FFF2-40B4-BE49-F238E27FC236}">
                <a16:creationId xmlns:a16="http://schemas.microsoft.com/office/drawing/2014/main" id="{780B41A4-221B-23F8-D42C-25417FCDB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738" y="4191000"/>
            <a:ext cx="1689100" cy="685800"/>
          </a:xfrm>
          <a:prstGeom prst="wedgeRoundRectCallout">
            <a:avLst>
              <a:gd name="adj1" fmla="val 84588"/>
              <a:gd name="adj2" fmla="val 90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Open target +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expectations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grpSp>
        <p:nvGrpSpPr>
          <p:cNvPr id="38925" name="Group 13">
            <a:extLst>
              <a:ext uri="{FF2B5EF4-FFF2-40B4-BE49-F238E27FC236}">
                <a16:creationId xmlns:a16="http://schemas.microsoft.com/office/drawing/2014/main" id="{89F73E32-4090-78AD-AD47-FDBCA9CED4BC}"/>
              </a:ext>
            </a:extLst>
          </p:cNvPr>
          <p:cNvGrpSpPr>
            <a:grpSpLocks/>
          </p:cNvGrpSpPr>
          <p:nvPr/>
        </p:nvGrpSpPr>
        <p:grpSpPr bwMode="auto">
          <a:xfrm>
            <a:off x="771525" y="5867400"/>
            <a:ext cx="7839075" cy="685800"/>
            <a:chOff x="486" y="3696"/>
            <a:chExt cx="4938" cy="432"/>
          </a:xfrm>
        </p:grpSpPr>
        <p:sp>
          <p:nvSpPr>
            <p:cNvPr id="38926" name="Text Box 14">
              <a:extLst>
                <a:ext uri="{FF2B5EF4-FFF2-40B4-BE49-F238E27FC236}">
                  <a16:creationId xmlns:a16="http://schemas.microsoft.com/office/drawing/2014/main" id="{22A29B3F-4D4A-DE0A-FE2A-5EACE27393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8" y="3712"/>
              <a:ext cx="3736" cy="4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marL="476250" indent="-476250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666750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800" noProof="1">
                  <a:latin typeface="Arial" panose="020B0604020202020204" pitchFamily="34" charset="0"/>
                </a:rPr>
                <a:t>R7:	The supplier shall specify the forecast accuracy for hotels similar to ours.</a:t>
              </a:r>
            </a:p>
          </p:txBody>
        </p:sp>
        <p:sp>
          <p:nvSpPr>
            <p:cNvPr id="38927" name="AutoShape 15">
              <a:extLst>
                <a:ext uri="{FF2B5EF4-FFF2-40B4-BE49-F238E27FC236}">
                  <a16:creationId xmlns:a16="http://schemas.microsoft.com/office/drawing/2014/main" id="{2A12EFC4-78A9-5304-0C64-F45A1DA28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" y="3696"/>
              <a:ext cx="966" cy="245"/>
            </a:xfrm>
            <a:prstGeom prst="wedgeRoundRectCallout">
              <a:avLst>
                <a:gd name="adj1" fmla="val 91407"/>
                <a:gd name="adj2" fmla="val 37347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Open metric</a:t>
              </a:r>
              <a:endParaRPr lang="en-GB" altLang="en-US" sz="1800" noProof="1">
                <a:latin typeface="Arial" panose="020B0604020202020204" pitchFamily="34" charset="0"/>
              </a:endParaRPr>
            </a:p>
          </p:txBody>
        </p:sp>
      </p:grpSp>
      <p:sp>
        <p:nvSpPr>
          <p:cNvPr id="38928" name="AutoShape 16">
            <a:extLst>
              <a:ext uri="{FF2B5EF4-FFF2-40B4-BE49-F238E27FC236}">
                <a16:creationId xmlns:a16="http://schemas.microsoft.com/office/drawing/2014/main" id="{71B92A2A-36F2-A8A6-E3F4-DBB3EDF4E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029200"/>
            <a:ext cx="2162175" cy="685800"/>
          </a:xfrm>
          <a:prstGeom prst="wedgeRoundRectCallout">
            <a:avLst>
              <a:gd name="adj1" fmla="val 69972"/>
              <a:gd name="adj2" fmla="val 1180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Supplier uses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another approach?</a:t>
            </a:r>
          </a:p>
        </p:txBody>
      </p:sp>
      <p:sp>
        <p:nvSpPr>
          <p:cNvPr id="38929" name="AutoShape 17">
            <a:extLst>
              <a:ext uri="{FF2B5EF4-FFF2-40B4-BE49-F238E27FC236}">
                <a16:creationId xmlns:a16="http://schemas.microsoft.com/office/drawing/2014/main" id="{058F11C1-F3DA-A2C9-E970-3DC0BD554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875" y="838200"/>
            <a:ext cx="1012825" cy="685800"/>
          </a:xfrm>
          <a:prstGeom prst="wedgeRoundRectCallout">
            <a:avLst>
              <a:gd name="adj1" fmla="val 134014"/>
              <a:gd name="adj2" fmla="val 215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Physical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limits</a:t>
            </a:r>
          </a:p>
        </p:txBody>
      </p:sp>
      <p:sp>
        <p:nvSpPr>
          <p:cNvPr id="38930" name="Text Box 18">
            <a:extLst>
              <a:ext uri="{FF2B5EF4-FFF2-40B4-BE49-F238E27FC236}">
                <a16:creationId xmlns:a16="http://schemas.microsoft.com/office/drawing/2014/main" id="{0E12519F-1BD5-3657-4126-E8D6F2685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63" y="76200"/>
            <a:ext cx="625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6.3A    Open metric and open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 autoUpdateAnimBg="0"/>
      <p:bldP spid="38916" grpId="0" animBg="1" autoUpdateAnimBg="0"/>
      <p:bldP spid="38917" grpId="0" animBg="1" autoUpdateAnimBg="0"/>
      <p:bldP spid="38918" grpId="0" animBg="1" autoUpdateAnimBg="0"/>
      <p:bldP spid="38919" grpId="0" animBg="1" autoUpdateAnimBg="0"/>
      <p:bldP spid="38921" grpId="0" animBg="1" autoUpdateAnimBg="0"/>
      <p:bldP spid="38922" grpId="0" animBg="1" autoUpdateAnimBg="0"/>
      <p:bldP spid="38923" grpId="0" animBg="1" autoUpdateAnimBg="0"/>
      <p:bldP spid="38924" grpId="0" animBg="1" autoUpdateAnimBg="0"/>
      <p:bldP spid="3892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B6F93F70-BBD9-EC37-0AA2-920B27E58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3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6.3B    Planguage version of target etc.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60D449FE-661D-B1BE-499E-0FF325133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838200"/>
            <a:ext cx="5321300" cy="5029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08000" rIns="180000" bIns="108000"/>
          <a:lstStyle>
            <a:lvl1pPr marL="762000" indent="-762000"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52500"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Forecast speed [Tag]:</a:t>
            </a:r>
            <a:r>
              <a:rPr lang="en-GB" altLang="en-US" sz="1800" noProof="1">
                <a:latin typeface="Arial" panose="020B0604020202020204" pitchFamily="34" charset="0"/>
              </a:rPr>
              <a:t> How quickly the system completes a forecast report [Gist]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Scale:</a:t>
            </a:r>
            <a:r>
              <a:rPr lang="en-GB" altLang="en-US" sz="1800" noProof="1">
                <a:latin typeface="Arial" panose="020B0604020202020204" pitchFamily="34" charset="0"/>
              </a:rPr>
              <a:t>	average number of seconds from pushing button, to report appearing.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Meter:</a:t>
            </a:r>
            <a:r>
              <a:rPr lang="en-GB" altLang="en-US" sz="1800" noProof="1">
                <a:latin typeface="Arial" panose="020B0604020202020204" pitchFamily="34" charset="0"/>
              </a:rPr>
              <a:t> Measured 10 times by a stopwatch during busy hours in hotel  reception.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Must:	</a:t>
            </a:r>
            <a:r>
              <a:rPr lang="en-GB" altLang="en-US" sz="1800" noProof="1">
                <a:latin typeface="Arial" panose="020B0604020202020204" pitchFamily="34" charset="0"/>
              </a:rPr>
              <a:t>8 minutes, because the competitive system does it this fast.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Plan:</a:t>
            </a:r>
            <a:r>
              <a:rPr lang="en-GB" altLang="en-US" sz="1800" noProof="1">
                <a:latin typeface="Arial" panose="020B0604020202020204" pitchFamily="34" charset="0"/>
              </a:rPr>
              <a:t> 	____ (supplier, please specify).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Wish:</a:t>
            </a:r>
            <a:r>
              <a:rPr lang="en-GB" altLang="en-US" sz="1800" noProof="1">
                <a:latin typeface="Arial" panose="020B0604020202020204" pitchFamily="34" charset="0"/>
              </a:rPr>
              <a:t>	2 minutes.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Past:</a:t>
            </a:r>
            <a:r>
              <a:rPr lang="en-GB" altLang="en-US" sz="1800" noProof="1">
                <a:latin typeface="Arial" panose="020B0604020202020204" pitchFamily="34" charset="0"/>
              </a:rPr>
              <a:t>	Done as batch job taking about an hour.</a:t>
            </a:r>
            <a:endParaRPr lang="en-GB" altLang="en-US" noProof="1"/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FD3BFB1B-26A8-3949-559A-01479230C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9C4E917E-4CFA-E1F3-26A7-694C953B6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63" y="76200"/>
            <a:ext cx="640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6.3C    Cost/benefit of response time</a:t>
            </a:r>
          </a:p>
        </p:txBody>
      </p:sp>
      <p:sp>
        <p:nvSpPr>
          <p:cNvPr id="19459" name="Line 3">
            <a:extLst>
              <a:ext uri="{FF2B5EF4-FFF2-40B4-BE49-F238E27FC236}">
                <a16:creationId xmlns:a16="http://schemas.microsoft.com/office/drawing/2014/main" id="{A1869352-C4CB-60C0-F5BA-921C4BEF6F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65263" y="1139825"/>
            <a:ext cx="0" cy="3571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0" name="Line 4">
            <a:extLst>
              <a:ext uri="{FF2B5EF4-FFF2-40B4-BE49-F238E27FC236}">
                <a16:creationId xmlns:a16="http://schemas.microsoft.com/office/drawing/2014/main" id="{878EAAA7-BF76-2A72-E2CD-D13B7B81D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5263" y="4711700"/>
            <a:ext cx="449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1" name="Freeform 5">
            <a:extLst>
              <a:ext uri="{FF2B5EF4-FFF2-40B4-BE49-F238E27FC236}">
                <a16:creationId xmlns:a16="http://schemas.microsoft.com/office/drawing/2014/main" id="{5A78430F-CFB4-3CD0-3D88-A51DDA08D2AD}"/>
              </a:ext>
            </a:extLst>
          </p:cNvPr>
          <p:cNvSpPr>
            <a:spLocks/>
          </p:cNvSpPr>
          <p:nvPr/>
        </p:nvSpPr>
        <p:spPr bwMode="auto">
          <a:xfrm>
            <a:off x="1808163" y="1196975"/>
            <a:ext cx="4086225" cy="3105150"/>
          </a:xfrm>
          <a:custGeom>
            <a:avLst/>
            <a:gdLst>
              <a:gd name="T0" fmla="*/ 0 w 2574"/>
              <a:gd name="T1" fmla="*/ 0 h 1956"/>
              <a:gd name="T2" fmla="*/ 876 w 2574"/>
              <a:gd name="T3" fmla="*/ 1590 h 1956"/>
              <a:gd name="T4" fmla="*/ 2574 w 2574"/>
              <a:gd name="T5" fmla="*/ 195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74" h="1956">
                <a:moveTo>
                  <a:pt x="0" y="0"/>
                </a:moveTo>
                <a:cubicBezTo>
                  <a:pt x="228" y="936"/>
                  <a:pt x="468" y="1320"/>
                  <a:pt x="876" y="1590"/>
                </a:cubicBezTo>
                <a:cubicBezTo>
                  <a:pt x="1284" y="1860"/>
                  <a:pt x="1824" y="1926"/>
                  <a:pt x="2574" y="195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3" name="Line 7">
            <a:extLst>
              <a:ext uri="{FF2B5EF4-FFF2-40B4-BE49-F238E27FC236}">
                <a16:creationId xmlns:a16="http://schemas.microsoft.com/office/drawing/2014/main" id="{8A133D5D-9A40-DC89-B819-1CFAFDEAC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9288" y="4702175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4" name="Line 8">
            <a:extLst>
              <a:ext uri="{FF2B5EF4-FFF2-40B4-BE49-F238E27FC236}">
                <a16:creationId xmlns:a16="http://schemas.microsoft.com/office/drawing/2014/main" id="{1E212C1A-EC4B-629B-8FB6-8CF831C06A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8225" y="4702175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5" name="Line 9">
            <a:extLst>
              <a:ext uri="{FF2B5EF4-FFF2-40B4-BE49-F238E27FC236}">
                <a16:creationId xmlns:a16="http://schemas.microsoft.com/office/drawing/2014/main" id="{BBF3A633-BB16-E1A3-A946-E39ABEEACE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4692650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6" name="Line 10">
            <a:extLst>
              <a:ext uri="{FF2B5EF4-FFF2-40B4-BE49-F238E27FC236}">
                <a16:creationId xmlns:a16="http://schemas.microsoft.com/office/drawing/2014/main" id="{40ACD8C3-775E-222D-D50D-30CA5DB671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9038" y="4702175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7" name="Text Box 11">
            <a:extLst>
              <a:ext uri="{FF2B5EF4-FFF2-40B4-BE49-F238E27FC236}">
                <a16:creationId xmlns:a16="http://schemas.microsoft.com/office/drawing/2014/main" id="{B4213567-31C2-85EE-4091-85CA70364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4876800"/>
            <a:ext cx="4092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1	2	3	4	min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19468" name="Line 12">
            <a:extLst>
              <a:ext uri="{FF2B5EF4-FFF2-40B4-BE49-F238E27FC236}">
                <a16:creationId xmlns:a16="http://schemas.microsoft.com/office/drawing/2014/main" id="{6AD6C57F-2BCA-8AB1-C580-6403B72ED40B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411288" y="3619500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69" name="Line 13">
            <a:extLst>
              <a:ext uri="{FF2B5EF4-FFF2-40B4-BE49-F238E27FC236}">
                <a16:creationId xmlns:a16="http://schemas.microsoft.com/office/drawing/2014/main" id="{9531F97E-54AE-6327-61A8-E87078542495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411288" y="2600325"/>
            <a:ext cx="0" cy="107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0" name="Text Box 14">
            <a:extLst>
              <a:ext uri="{FF2B5EF4-FFF2-40B4-BE49-F238E27FC236}">
                <a16:creationId xmlns:a16="http://schemas.microsoft.com/office/drawing/2014/main" id="{9CF99445-F25D-0323-4D0D-95DAFD62A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3514725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9471" name="Text Box 15">
            <a:extLst>
              <a:ext uri="{FF2B5EF4-FFF2-40B4-BE49-F238E27FC236}">
                <a16:creationId xmlns:a16="http://schemas.microsoft.com/office/drawing/2014/main" id="{E1475730-0845-9A48-3F1D-D6AE2CC65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2495550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9472" name="Text Box 16">
            <a:extLst>
              <a:ext uri="{FF2B5EF4-FFF2-40B4-BE49-F238E27FC236}">
                <a16:creationId xmlns:a16="http://schemas.microsoft.com/office/drawing/2014/main" id="{41F9149E-9D00-E53C-2534-79AE8B09A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8075" y="838200"/>
            <a:ext cx="9445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$ or ratio</a:t>
            </a:r>
          </a:p>
        </p:txBody>
      </p:sp>
      <p:sp>
        <p:nvSpPr>
          <p:cNvPr id="19473" name="Text Box 17">
            <a:extLst>
              <a:ext uri="{FF2B5EF4-FFF2-40B4-BE49-F238E27FC236}">
                <a16:creationId xmlns:a16="http://schemas.microsoft.com/office/drawing/2014/main" id="{391B0022-2DC2-F1DB-4172-C411A0127F98}"/>
              </a:ext>
            </a:extLst>
          </p:cNvPr>
          <p:cNvSpPr txBox="1">
            <a:spLocks noChangeArrowheads="1"/>
          </p:cNvSpPr>
          <p:nvPr/>
        </p:nvSpPr>
        <p:spPr bwMode="auto">
          <a:xfrm rot="1507931">
            <a:off x="2932113" y="3716338"/>
            <a:ext cx="5238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Cost</a:t>
            </a:r>
          </a:p>
        </p:txBody>
      </p:sp>
      <p:sp>
        <p:nvSpPr>
          <p:cNvPr id="19474" name="Text Box 18">
            <a:extLst>
              <a:ext uri="{FF2B5EF4-FFF2-40B4-BE49-F238E27FC236}">
                <a16:creationId xmlns:a16="http://schemas.microsoft.com/office/drawing/2014/main" id="{A43335E7-A15D-AD33-2817-AE2CE28C43DC}"/>
              </a:ext>
            </a:extLst>
          </p:cNvPr>
          <p:cNvSpPr txBox="1">
            <a:spLocks noChangeArrowheads="1"/>
          </p:cNvSpPr>
          <p:nvPr/>
        </p:nvSpPr>
        <p:spPr bwMode="auto">
          <a:xfrm rot="1700585">
            <a:off x="3795713" y="3357563"/>
            <a:ext cx="7620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Benefit</a:t>
            </a:r>
          </a:p>
        </p:txBody>
      </p:sp>
      <p:grpSp>
        <p:nvGrpSpPr>
          <p:cNvPr id="19479" name="Group 23">
            <a:extLst>
              <a:ext uri="{FF2B5EF4-FFF2-40B4-BE49-F238E27FC236}">
                <a16:creationId xmlns:a16="http://schemas.microsoft.com/office/drawing/2014/main" id="{F5546AC0-FAE0-DEC2-8E15-11D184B7BFA0}"/>
              </a:ext>
            </a:extLst>
          </p:cNvPr>
          <p:cNvGrpSpPr>
            <a:grpSpLocks/>
          </p:cNvGrpSpPr>
          <p:nvPr/>
        </p:nvGrpSpPr>
        <p:grpSpPr bwMode="auto">
          <a:xfrm>
            <a:off x="1855788" y="2951163"/>
            <a:ext cx="3924300" cy="1598612"/>
            <a:chOff x="1169" y="1859"/>
            <a:chExt cx="2472" cy="1007"/>
          </a:xfrm>
        </p:grpSpPr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D220CC08-37B1-0737-E6AE-39A7397A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894"/>
              <a:ext cx="2472" cy="972"/>
            </a:xfrm>
            <a:custGeom>
              <a:avLst/>
              <a:gdLst>
                <a:gd name="T0" fmla="*/ 0 w 2472"/>
                <a:gd name="T1" fmla="*/ 696 h 972"/>
                <a:gd name="T2" fmla="*/ 1152 w 2472"/>
                <a:gd name="T3" fmla="*/ 24 h 972"/>
                <a:gd name="T4" fmla="*/ 1980 w 2472"/>
                <a:gd name="T5" fmla="*/ 456 h 972"/>
                <a:gd name="T6" fmla="*/ 2472 w 2472"/>
                <a:gd name="T7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2" h="972">
                  <a:moveTo>
                    <a:pt x="0" y="696"/>
                  </a:moveTo>
                  <a:cubicBezTo>
                    <a:pt x="300" y="336"/>
                    <a:pt x="708" y="0"/>
                    <a:pt x="1152" y="24"/>
                  </a:cubicBezTo>
                  <a:cubicBezTo>
                    <a:pt x="1596" y="48"/>
                    <a:pt x="1776" y="264"/>
                    <a:pt x="1980" y="456"/>
                  </a:cubicBezTo>
                  <a:cubicBezTo>
                    <a:pt x="2184" y="648"/>
                    <a:pt x="2238" y="714"/>
                    <a:pt x="2472" y="97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9475" name="Text Box 19">
              <a:extLst>
                <a:ext uri="{FF2B5EF4-FFF2-40B4-BE49-F238E27FC236}">
                  <a16:creationId xmlns:a16="http://schemas.microsoft.com/office/drawing/2014/main" id="{1F10A49E-5319-34C6-CCF5-10926B3E03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36273">
              <a:off x="2450" y="1859"/>
              <a:ext cx="779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Benefit/cost</a:t>
              </a:r>
            </a:p>
          </p:txBody>
        </p:sp>
      </p:grpSp>
      <p:sp>
        <p:nvSpPr>
          <p:cNvPr id="19476" name="Line 20">
            <a:extLst>
              <a:ext uri="{FF2B5EF4-FFF2-40B4-BE49-F238E27FC236}">
                <a16:creationId xmlns:a16="http://schemas.microsoft.com/office/drawing/2014/main" id="{777E7DFD-1F34-AB5A-021A-1A80E56D79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465263" y="1958975"/>
            <a:ext cx="4086225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77" name="Text Box 21">
            <a:extLst>
              <a:ext uri="{FF2B5EF4-FFF2-40B4-BE49-F238E27FC236}">
                <a16:creationId xmlns:a16="http://schemas.microsoft.com/office/drawing/2014/main" id="{FA114743-C4F9-FFD0-EB4D-50FF4FF66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105400"/>
            <a:ext cx="15176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Response time</a:t>
            </a:r>
          </a:p>
        </p:txBody>
      </p:sp>
      <p:sp>
        <p:nvSpPr>
          <p:cNvPr id="19478" name="Rectangle 22">
            <a:extLst>
              <a:ext uri="{FF2B5EF4-FFF2-40B4-BE49-F238E27FC236}">
                <a16:creationId xmlns:a16="http://schemas.microsoft.com/office/drawing/2014/main" id="{CA38C7A5-9D0B-095C-3892-BC72D69B1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C6FB024F-CB0D-5051-6196-DCB618777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75" y="76200"/>
            <a:ext cx="7299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6.4    Capacity and accuracy requirements</a:t>
            </a:r>
            <a:endParaRPr lang="en-US" altLang="en-US" u="sng">
              <a:latin typeface="Arial" panose="020B0604020202020204" pitchFamily="34" charset="0"/>
            </a:endParaRPr>
          </a:p>
        </p:txBody>
      </p:sp>
      <p:sp>
        <p:nvSpPr>
          <p:cNvPr id="20483" name="AutoShape 3">
            <a:extLst>
              <a:ext uri="{FF2B5EF4-FFF2-40B4-BE49-F238E27FC236}">
                <a16:creationId xmlns:a16="http://schemas.microsoft.com/office/drawing/2014/main" id="{DD861176-C739-A7DE-3855-735EE35B8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3" y="762000"/>
            <a:ext cx="8047037" cy="5410200"/>
          </a:xfrm>
          <a:prstGeom prst="foldedCorner">
            <a:avLst>
              <a:gd name="adj" fmla="val 8162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08000" rIns="72000" bIns="0"/>
          <a:lstStyle>
            <a:lvl1pPr marL="476250" indent="-4762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636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410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Capacity requirements: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R1:	The product shall use &lt; 16 MB of memory even if more is available.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R2:	Number of simultaneous users &lt; 2000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R3:	Database volume: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#guests &lt; 10,000 growing 20% per year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#rooms  &lt;	1,000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R4:	Guest screen shall be able to show at least 200 rooms booked/occu-pied per day, e.g. for a company event with a single “customer”.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Accuracy requirements: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R5:	The name field shall have 150 chars.	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R6:	Bookings shall be possible at least two years ahead.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R7:	Sensor data shall be stored with 14 bit accuracy, expanding to 18 bits in two years.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R8:	The product shall correctly recognize spoken letters and digits with factory background noise ___ % of the time. Tape B contains a sample recorded in the factory.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5238DC11-8BD9-3845-4FE7-2316B538C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BB6501EA-F44D-669D-3BA3-FDC046369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76200"/>
            <a:ext cx="770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6.5A    Performance requirements</a:t>
            </a:r>
          </a:p>
        </p:txBody>
      </p:sp>
      <p:sp>
        <p:nvSpPr>
          <p:cNvPr id="21507" name="AutoShape 3">
            <a:extLst>
              <a:ext uri="{FF2B5EF4-FFF2-40B4-BE49-F238E27FC236}">
                <a16:creationId xmlns:a16="http://schemas.microsoft.com/office/drawing/2014/main" id="{F24B7EFD-CA6E-D3BC-E8E1-E1F0C770E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762000"/>
            <a:ext cx="7772400" cy="5334000"/>
          </a:xfrm>
          <a:prstGeom prst="foldedCorner">
            <a:avLst>
              <a:gd name="adj" fmla="val 7968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08000" bIns="0"/>
          <a:lstStyle>
            <a:lvl1pPr marL="673100" indent="-673100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63600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4100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Performance requirements: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R1:	Product shall be able to process 100 payment transactions per second in peak load.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R2:	Product shall be able to process one alarm in 1 second, 1000 alarms in 5 seconds.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R3:	In standard work load, CPU usage shall be less than 50% leaving 50% for background jobs.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R4:	Scrolling one page up or down in a 200 page document shall take at most 1 s. Searching for a specific keyword shall take at most 5 s. 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R5:	When moving to the next field, typing must be possible within 0.2 s.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When switching to the next screen, typing must be possible within 1.3 s. Showing simple report screens, less than 20 s.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(Valid for 95% of the cases in standard load)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R6:	A simple report shall take less than 20 s for 95% of the cases. None shall take above 80</a:t>
            </a:r>
            <a:r>
              <a:rPr lang="da-DK" altLang="en-US" sz="1800">
                <a:latin typeface="Arial" panose="020B0604020202020204" pitchFamily="34" charset="0"/>
              </a:rPr>
              <a:t> </a:t>
            </a:r>
            <a:r>
              <a:rPr lang="en-US" altLang="en-US" sz="1800">
                <a:latin typeface="Arial" panose="020B0604020202020204" pitchFamily="34" charset="0"/>
              </a:rPr>
              <a:t>s. (UNREALISTIC)</a:t>
            </a:r>
          </a:p>
          <a:p>
            <a:pPr>
              <a:spcBef>
                <a:spcPct val="20000"/>
              </a:spcBef>
            </a:pP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25F5C173-452B-7489-C9AB-2DB0B528E9D4}"/>
              </a:ext>
            </a:extLst>
          </p:cNvPr>
          <p:cNvSpPr txBox="1">
            <a:spLocks noChangeArrowheads="1"/>
          </p:cNvSpPr>
          <p:nvPr/>
        </p:nvSpPr>
        <p:spPr bwMode="auto">
          <a:xfrm rot="-485755">
            <a:off x="4359275" y="5638800"/>
            <a:ext cx="3260725" cy="423863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Cover all product functions?</a:t>
            </a:r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2CA5CFA6-A75A-E6B2-3721-2267D08A7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08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A6F2320D-75CE-C27C-1C7B-BCA4E6CF9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5867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Text Box 3">
            <a:extLst>
              <a:ext uri="{FF2B5EF4-FFF2-40B4-BE49-F238E27FC236}">
                <a16:creationId xmlns:a16="http://schemas.microsoft.com/office/drawing/2014/main" id="{F4783A43-F53F-08DE-488D-2E9CB3DFA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6.5B    Response times, M/M/1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8A1C6243-A95C-9FE4-2718-84B813EC4622}"/>
              </a:ext>
            </a:extLst>
          </p:cNvPr>
          <p:cNvSpPr txBox="1">
            <a:spLocks noChangeArrowheads="1"/>
          </p:cNvSpPr>
          <p:nvPr/>
        </p:nvSpPr>
        <p:spPr bwMode="auto">
          <a:xfrm rot="-3453108">
            <a:off x="5219700" y="2732088"/>
            <a:ext cx="8286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Average</a:t>
            </a:r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276E2319-019D-8A39-E672-5DFD732C959E}"/>
              </a:ext>
            </a:extLst>
          </p:cNvPr>
          <p:cNvSpPr txBox="1">
            <a:spLocks noChangeArrowheads="1"/>
          </p:cNvSpPr>
          <p:nvPr/>
        </p:nvSpPr>
        <p:spPr bwMode="auto">
          <a:xfrm rot="-2103573">
            <a:off x="3790950" y="2484438"/>
            <a:ext cx="406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99%</a:t>
            </a:r>
          </a:p>
        </p:txBody>
      </p:sp>
      <p:sp>
        <p:nvSpPr>
          <p:cNvPr id="22534" name="Text Box 6">
            <a:extLst>
              <a:ext uri="{FF2B5EF4-FFF2-40B4-BE49-F238E27FC236}">
                <a16:creationId xmlns:a16="http://schemas.microsoft.com/office/drawing/2014/main" id="{82D40F74-09F9-85A1-2BB1-047A58796815}"/>
              </a:ext>
            </a:extLst>
          </p:cNvPr>
          <p:cNvSpPr txBox="1">
            <a:spLocks noChangeArrowheads="1"/>
          </p:cNvSpPr>
          <p:nvPr/>
        </p:nvSpPr>
        <p:spPr bwMode="auto">
          <a:xfrm rot="-1812240">
            <a:off x="4260850" y="2643188"/>
            <a:ext cx="479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95%</a:t>
            </a:r>
          </a:p>
        </p:txBody>
      </p:sp>
      <p:sp>
        <p:nvSpPr>
          <p:cNvPr id="22535" name="Text Box 7">
            <a:extLst>
              <a:ext uri="{FF2B5EF4-FFF2-40B4-BE49-F238E27FC236}">
                <a16:creationId xmlns:a16="http://schemas.microsoft.com/office/drawing/2014/main" id="{D7DF80F5-E12F-0996-9783-A36F63CC946D}"/>
              </a:ext>
            </a:extLst>
          </p:cNvPr>
          <p:cNvSpPr txBox="1">
            <a:spLocks noChangeArrowheads="1"/>
          </p:cNvSpPr>
          <p:nvPr/>
        </p:nvSpPr>
        <p:spPr bwMode="auto">
          <a:xfrm rot="-2330937">
            <a:off x="4725988" y="2614613"/>
            <a:ext cx="479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90%</a:t>
            </a:r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63B8311A-C937-7E39-39A1-5DED340059F5}"/>
              </a:ext>
            </a:extLst>
          </p:cNvPr>
          <p:cNvSpPr txBox="1">
            <a:spLocks noChangeArrowheads="1"/>
          </p:cNvSpPr>
          <p:nvPr/>
        </p:nvSpPr>
        <p:spPr bwMode="auto">
          <a:xfrm rot="-3047466">
            <a:off x="5192712" y="2551113"/>
            <a:ext cx="479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80%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0EA10267-99AD-D6E0-12A0-B87044E59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191000"/>
            <a:ext cx="1419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System load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49125DCB-19D6-8067-BBCC-63E02B22088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7169" y="2307432"/>
            <a:ext cx="18637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Response factor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2539" name="Text Box 11">
            <a:extLst>
              <a:ext uri="{FF2B5EF4-FFF2-40B4-BE49-F238E27FC236}">
                <a16:creationId xmlns:a16="http://schemas.microsoft.com/office/drawing/2014/main" id="{490D66B2-FA12-784A-1F44-D72DAF010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648200"/>
            <a:ext cx="4378325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Example: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Service time: Time to process one request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Average service time:	  8 s (exp. distr.)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Average interarrival time:	10 s (exp. distr.)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System load: 	8/10 = 0.8</a:t>
            </a:r>
          </a:p>
        </p:txBody>
      </p:sp>
      <p:sp>
        <p:nvSpPr>
          <p:cNvPr id="22540" name="AutoShape 12">
            <a:extLst>
              <a:ext uri="{FF2B5EF4-FFF2-40B4-BE49-F238E27FC236}">
                <a16:creationId xmlns:a16="http://schemas.microsoft.com/office/drawing/2014/main" id="{6C7ABC7F-19B0-6E5C-C9A3-C1441CB8CBE6}"/>
              </a:ext>
            </a:extLst>
          </p:cNvPr>
          <p:cNvSpPr>
            <a:spLocks noChangeArrowheads="1"/>
          </p:cNvSpPr>
          <p:nvPr/>
        </p:nvSpPr>
        <p:spPr bwMode="auto">
          <a:xfrm rot="-4061562">
            <a:off x="4787900" y="4508500"/>
            <a:ext cx="712788" cy="230188"/>
          </a:xfrm>
          <a:prstGeom prst="rightArrow">
            <a:avLst>
              <a:gd name="adj1" fmla="val 50000"/>
              <a:gd name="adj2" fmla="val 77414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541" name="Text Box 13">
            <a:extLst>
              <a:ext uri="{FF2B5EF4-FFF2-40B4-BE49-F238E27FC236}">
                <a16:creationId xmlns:a16="http://schemas.microsoft.com/office/drawing/2014/main" id="{AAC0A484-5F70-C290-7489-63944A811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75" y="811213"/>
            <a:ext cx="41751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Service time: Exponential distribution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22542" name="Text Box 14">
            <a:extLst>
              <a:ext uri="{FF2B5EF4-FFF2-40B4-BE49-F238E27FC236}">
                <a16:creationId xmlns:a16="http://schemas.microsoft.com/office/drawing/2014/main" id="{019A5D6C-C4F2-6350-0A11-4E80AEB66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813" y="4938713"/>
            <a:ext cx="2871787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Average response time:</a:t>
            </a:r>
          </a:p>
          <a:p>
            <a:pPr>
              <a:spcAft>
                <a:spcPct val="50000"/>
              </a:spcAft>
            </a:pPr>
            <a:r>
              <a:rPr lang="en-GB" altLang="en-US" sz="1800" noProof="1">
                <a:latin typeface="Arial" panose="020B0604020202020204" pitchFamily="34" charset="0"/>
              </a:rPr>
              <a:t>	  5 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 noProof="1">
                <a:latin typeface="Arial" panose="020B0604020202020204" pitchFamily="34" charset="0"/>
              </a:rPr>
              <a:t> service time = 40 s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90% responses within: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12 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 noProof="1">
                <a:latin typeface="Arial" panose="020B0604020202020204" pitchFamily="34" charset="0"/>
              </a:rPr>
              <a:t> service time = 96 s</a:t>
            </a:r>
          </a:p>
        </p:txBody>
      </p:sp>
      <p:sp>
        <p:nvSpPr>
          <p:cNvPr id="22543" name="Rectangle 15">
            <a:extLst>
              <a:ext uri="{FF2B5EF4-FFF2-40B4-BE49-F238E27FC236}">
                <a16:creationId xmlns:a16="http://schemas.microsoft.com/office/drawing/2014/main" id="{611B2236-1FE8-84F9-5953-309387524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2691</Words>
  <Application>Microsoft Office PowerPoint</Application>
  <PresentationFormat>On-screen Show (4:3)</PresentationFormat>
  <Paragraphs>420</Paragraphs>
  <Slides>22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Times New Roman</vt:lpstr>
      <vt:lpstr>Arial</vt:lpstr>
      <vt:lpstr>Symbol</vt:lpstr>
      <vt:lpstr>Default Design</vt:lpstr>
      <vt:lpstr>Microsoft Clip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16</cp:revision>
  <dcterms:created xsi:type="dcterms:W3CDTF">2002-02-19T10:53:20Z</dcterms:created>
  <dcterms:modified xsi:type="dcterms:W3CDTF">2023-01-25T18:27:34Z</dcterms:modified>
</cp:coreProperties>
</file>