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78" r:id="rId2"/>
    <p:sldId id="256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67" r:id="rId12"/>
    <p:sldId id="276" r:id="rId13"/>
    <p:sldId id="277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1020" y="84"/>
      </p:cViewPr>
      <p:guideLst>
        <p:guide orient="horz" pos="4176"/>
        <p:guide pos="4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75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F960D52-4384-819B-2A3B-0AABEB0C541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A4D1E3E8-8EDE-76F1-2AF4-5AB01A850F9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endParaRPr lang="da-DK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256422F0-18E6-5A88-5538-53CF1A8324C8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504246C9-3537-7AD9-6589-AAF0881F208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CECC3B33-2B5D-B38D-322D-D21749CA248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2A3C12B8-7537-AB7E-7C6A-3B687FE4C6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fld id="{5B360EBB-BBD7-414B-B8C6-A378BA710848}" type="slidenum">
              <a:rPr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27B7439-D156-8DE1-6BAC-13CA466149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36D76-4BEB-47DA-9D31-9C50C07F5E69}" type="slidenum">
              <a:rPr altLang="en-US"/>
              <a:pPr/>
              <a:t>1</a:t>
            </a:fld>
            <a:endParaRPr lang="en-GB" alt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5E0E8478-75BC-6EC5-B1EB-CEB63E0C0CB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6C0E8CC2-2D37-6AE4-3C61-FFCF80092D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50236C9-1CD1-6C26-2BF7-4C526F59D1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281EA7-1572-4B5A-A166-4C838677A237}" type="slidenum">
              <a:rPr altLang="en-US"/>
              <a:pPr/>
              <a:t>10</a:t>
            </a:fld>
            <a:endParaRPr lang="en-GB" altLang="en-US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06FCCE6E-41D2-E50E-B9D9-4E75E258514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2E2D9C1B-0BFE-13DA-6A9F-D8376E6B3B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0406ED3-0E0A-6F2E-12FF-5ECB505D77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89EC5E-C065-4ADF-99E8-16EBFB7A60CD}" type="slidenum">
              <a:rPr altLang="en-US"/>
              <a:pPr/>
              <a:t>11</a:t>
            </a:fld>
            <a:endParaRPr lang="en-GB" altLang="en-US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5ADB0ED7-17E9-E674-DF4A-F36C41ECA5B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21CA6A04-CCFF-4DC0-1100-F75C07008C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12A72FF-D4E5-8D8C-3870-6D4E252C5D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976654-73B6-4024-9B58-9A9E83CC5CF2}" type="slidenum">
              <a:rPr altLang="en-US"/>
              <a:pPr/>
              <a:t>12</a:t>
            </a:fld>
            <a:endParaRPr lang="en-GB" altLang="en-US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855831C5-5B4C-1788-DEFA-C63440A2E52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21C4524C-ADE2-4389-50AF-D11B626798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4484ABBD-E799-25A0-17E0-035429C27B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9498DE-C971-4EE3-B0D6-0C37E0FD63CA}" type="slidenum">
              <a:rPr altLang="en-US"/>
              <a:pPr/>
              <a:t>13</a:t>
            </a:fld>
            <a:endParaRPr lang="en-GB" altLang="en-US"/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5604A6DE-A195-769D-0519-9D51E3020FE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CC732786-F3AA-6AF5-303B-135E901B7C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FE153B0-45DA-B2F0-29F0-6651C2851F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E7D827-CDE4-4C87-89B6-0EE2173596E8}" type="slidenum">
              <a:rPr altLang="en-US"/>
              <a:pPr/>
              <a:t>2</a:t>
            </a:fld>
            <a:endParaRPr lang="en-GB" alt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8B809455-6082-B2C0-831F-2DC4BEBDD45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4A19FA38-21AD-BB7F-C8EE-9BB4630AC1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A91E4711-DF9C-5CE7-8123-2701B26580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118B93-0B49-4D56-887F-A6E6A972CED3}" type="slidenum">
              <a:rPr altLang="en-US"/>
              <a:pPr/>
              <a:t>3</a:t>
            </a:fld>
            <a:endParaRPr lang="en-GB" altLang="en-US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5CAB1D86-5FCB-C98C-F5C0-BAC8D3A12C8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BFC3A9B8-1A93-804C-4596-3B8EF5BE5F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443F232A-A244-E0F4-A5BE-BB87E77802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E9F24-0F64-466B-AAD1-0C7724E081B0}" type="slidenum">
              <a:rPr altLang="en-US"/>
              <a:pPr/>
              <a:t>4</a:t>
            </a:fld>
            <a:endParaRPr lang="en-GB" altLang="en-US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A7649086-CA5B-A4B1-152C-0C658AC7BF0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46AFFC3A-F8BF-D547-B587-879C7A64B6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4B87E72-1131-E707-ECF2-6A21374EB8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C0B46-F542-468A-A6D3-8A82D51A12C4}" type="slidenum">
              <a:rPr altLang="en-US"/>
              <a:pPr/>
              <a:t>5</a:t>
            </a:fld>
            <a:endParaRPr lang="en-GB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D31649D5-F8CA-235C-0680-A40A6E306E4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17B06230-B077-71CC-ED1A-EAD23D51E2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977F388-2E52-4B30-231B-34D2491FC4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FA2619-7EE5-4BF9-BD41-2F0DE559F954}" type="slidenum">
              <a:rPr altLang="en-US"/>
              <a:pPr/>
              <a:t>6</a:t>
            </a:fld>
            <a:endParaRPr lang="en-GB" altLang="en-US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223DD7D8-8EAD-C3B7-F104-87603CB2471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A445BF83-5692-1813-C577-0D7337E7A4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3CF5B915-E171-1B6F-60BC-B5F085804D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48CD99-1669-457A-BF1E-CDAB4715190C}" type="slidenum">
              <a:rPr altLang="en-US"/>
              <a:pPr/>
              <a:t>7</a:t>
            </a:fld>
            <a:endParaRPr lang="en-GB" altLang="en-US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5D468581-8769-DD3B-A5EA-9D76DCA803B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A1202333-D5E0-848B-B987-18A9379032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83B9D72-84D1-D134-59F1-908F146C8D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8B1F78-632C-47E4-9EA7-3D6D2BBDA8BF}" type="slidenum">
              <a:rPr altLang="en-US"/>
              <a:pPr/>
              <a:t>8</a:t>
            </a:fld>
            <a:endParaRPr lang="en-GB" altLang="en-US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D18D8BF7-4047-3826-0773-DE48A10A6FB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B9664D4B-6B32-DEAC-1F67-A8C9C515E8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320D976-5FE2-3515-85C8-1B13A51641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BF50E-7875-4F0C-8184-5A738B869EB7}" type="slidenum">
              <a:rPr altLang="en-US"/>
              <a:pPr/>
              <a:t>9</a:t>
            </a:fld>
            <a:endParaRPr lang="en-GB" alt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9A3BFB4A-658B-5BEF-52FA-DF290958C20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C7CF37B7-34C8-070F-0B2E-FCE045DCA1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B5DA7-6832-F219-EAE8-592D872D6E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C425FE-7667-71EA-556A-22681082B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334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D76F0-0765-F49D-98CF-B812CC7D8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2CEC9D-6838-D7D9-5AAD-AF60B2282F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352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BCEF98-16BA-65DD-6303-8D024E5BCE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7308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7F80E3-B858-3C41-3917-1D8524AB0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730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68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2C06E-7EDA-14C4-C41B-50DA9D854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6DA5C-8E6C-220C-2A8B-BDBB63D3D0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39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B749B-28F8-48E4-27E9-CF2850909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5B10D4-18F4-3823-A3CE-C8B6C2EEF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994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484F4-EA73-16A5-B46C-D55087CB1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1E5EB-0E13-1F2A-0ABC-067039A928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77ACA9-1E57-0A10-FD73-72B9E0E9F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633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2943E-876D-1E78-88F9-F98286D11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799B6-7AD4-E63E-08D1-F4EEB5AE2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9AC6C7-3235-F6C3-D73B-F0EF9155EE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8DE7AB-5BBB-6D0B-ACAA-3DCF3E3A32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C17022-3B79-055E-51A3-2F238F3A12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65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929E2-59AE-51A8-1B03-D11A553DB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348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48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B38D1-9383-1F3A-AB39-8EEB836EE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CBD5E-4DA8-6FDA-C8B0-7BC44D7B4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07A646-F977-DEC8-D151-9844BC8A6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946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ED3D2-6D2B-F44C-4DF0-7353726A7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B0CA06-7C83-97CB-392E-B9AD0E7D35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6BC68B-EB5E-2265-3E94-69DDCDC3F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9391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>
            <a:extLst>
              <a:ext uri="{FF2B5EF4-FFF2-40B4-BE49-F238E27FC236}">
                <a16:creationId xmlns:a16="http://schemas.microsoft.com/office/drawing/2014/main" id="{3F0E300D-308C-FD3E-4FD4-5ED5E3F0C9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3">
            <a:extLst>
              <a:ext uri="{FF2B5EF4-FFF2-40B4-BE49-F238E27FC236}">
                <a16:creationId xmlns:a16="http://schemas.microsoft.com/office/drawing/2014/main" id="{9C7B58FE-5013-6A54-4AB7-B8D07C29D1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Slides for</a:t>
            </a:r>
          </a:p>
          <a:p>
            <a:pPr algn="ctr"/>
            <a:r>
              <a:rPr lang="en-US" altLang="en-US" sz="3600" b="1">
                <a:latin typeface="Arial" panose="020B0604020202020204" pitchFamily="34" charset="0"/>
              </a:rPr>
              <a:t>Software requirements 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Styles and techniques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Soren Lauesen</a:t>
            </a: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en-US" altLang="en-US" b="1">
                <a:latin typeface="Arial" panose="020B0604020202020204" pitchFamily="34" charset="0"/>
              </a:rPr>
              <a:t>4. Functional details</a:t>
            </a:r>
            <a:endParaRPr lang="da-DK" altLang="en-US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da-DK" altLang="en-US" sz="1800" b="1">
                <a:latin typeface="Arial" panose="020B0604020202020204" pitchFamily="34" charset="0"/>
              </a:rPr>
              <a:t>August </a:t>
            </a:r>
            <a:r>
              <a:rPr lang="en-US" altLang="en-US" sz="1800" b="1">
                <a:latin typeface="Arial" panose="020B0604020202020204" pitchFamily="34" charset="0"/>
              </a:rPr>
              <a:t>200</a:t>
            </a:r>
            <a:r>
              <a:rPr lang="da-DK" altLang="en-US" sz="1800" b="1">
                <a:latin typeface="Arial" panose="020B0604020202020204" pitchFamily="34" charset="0"/>
              </a:rPr>
              <a:t>6</a:t>
            </a:r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400" noProof="1">
                <a:latin typeface="Arial" panose="020B0604020202020204" pitchFamily="34" charset="0"/>
              </a:rPr>
              <a:t>© 2002, Pearson Education retains the copyright to the slides, but allows restricted copying for teaching purposes only. It is a condition that the source and copyright notice is preserved on all the material.</a:t>
            </a:r>
            <a:r>
              <a:rPr lang="en-US" altLang="en-US" sz="1400" noProof="1"/>
              <a:t> </a:t>
            </a:r>
            <a:endParaRPr lang="da-DK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>
            <a:extLst>
              <a:ext uri="{FF2B5EF4-FFF2-40B4-BE49-F238E27FC236}">
                <a16:creationId xmlns:a16="http://schemas.microsoft.com/office/drawing/2014/main" id="{0533ECD6-C94E-9156-FAC2-B5693EA1C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51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4.7A    UML Class Diagram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1334A176-AB20-848A-8930-2202389292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725" y="3006725"/>
            <a:ext cx="1439863" cy="1609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Stay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stay#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paymethod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checkout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recordService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printConfirm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CCA7616F-01D9-5B19-907A-B7C58F0C9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4529138"/>
            <a:ext cx="1439863" cy="17922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Room State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date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#persons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state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setState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getState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set . . .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23557" name="Rectangle 5">
            <a:extLst>
              <a:ext uri="{FF2B5EF4-FFF2-40B4-BE49-F238E27FC236}">
                <a16:creationId xmlns:a16="http://schemas.microsoft.com/office/drawing/2014/main" id="{7C3999EF-D3E0-88FC-6C03-AC31C7DEB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5156200"/>
            <a:ext cx="1439863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Room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. . .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23558" name="Rectangle 6">
            <a:extLst>
              <a:ext uri="{FF2B5EF4-FFF2-40B4-BE49-F238E27FC236}">
                <a16:creationId xmlns:a16="http://schemas.microsoft.com/office/drawing/2014/main" id="{AF2AF2E2-37A1-68AC-CA68-EA779453D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6538" y="2590800"/>
            <a:ext cx="1439862" cy="13652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Service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date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count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set . . .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get . . .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23559" name="Rectangle 7">
            <a:extLst>
              <a:ext uri="{FF2B5EF4-FFF2-40B4-BE49-F238E27FC236}">
                <a16:creationId xmlns:a16="http://schemas.microsoft.com/office/drawing/2014/main" id="{5C368FE5-1C73-3414-3A45-021277366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2732088"/>
            <a:ext cx="1439863" cy="10747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ServiceType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name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price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set  . . .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cxnSp>
        <p:nvCxnSpPr>
          <p:cNvPr id="23560" name="AutoShape 8">
            <a:extLst>
              <a:ext uri="{FF2B5EF4-FFF2-40B4-BE49-F238E27FC236}">
                <a16:creationId xmlns:a16="http://schemas.microsoft.com/office/drawing/2014/main" id="{3BFAB57F-8BCD-2157-F3EB-9DE894AFD452}"/>
              </a:ext>
            </a:extLst>
          </p:cNvPr>
          <p:cNvCxnSpPr>
            <a:cxnSpLocks noChangeShapeType="1"/>
            <a:stCxn id="23555" idx="2"/>
            <a:endCxn id="23556" idx="1"/>
          </p:cNvCxnSpPr>
          <p:nvPr/>
        </p:nvCxnSpPr>
        <p:spPr bwMode="auto">
          <a:xfrm>
            <a:off x="1822450" y="4630738"/>
            <a:ext cx="2201863" cy="7953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1" name="AutoShape 9">
            <a:extLst>
              <a:ext uri="{FF2B5EF4-FFF2-40B4-BE49-F238E27FC236}">
                <a16:creationId xmlns:a16="http://schemas.microsoft.com/office/drawing/2014/main" id="{5F8E882B-1907-A99E-125F-B78FA14078A5}"/>
              </a:ext>
            </a:extLst>
          </p:cNvPr>
          <p:cNvCxnSpPr>
            <a:cxnSpLocks noChangeShapeType="1"/>
            <a:stCxn id="23556" idx="3"/>
            <a:endCxn id="23576" idx="0"/>
          </p:cNvCxnSpPr>
          <p:nvPr/>
        </p:nvCxnSpPr>
        <p:spPr bwMode="auto">
          <a:xfrm>
            <a:off x="5492750" y="5426075"/>
            <a:ext cx="1365250" cy="111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2" name="AutoShape 10">
            <a:extLst>
              <a:ext uri="{FF2B5EF4-FFF2-40B4-BE49-F238E27FC236}">
                <a16:creationId xmlns:a16="http://schemas.microsoft.com/office/drawing/2014/main" id="{09753930-3ECF-AEFB-85EF-A86530240776}"/>
              </a:ext>
            </a:extLst>
          </p:cNvPr>
          <p:cNvCxnSpPr>
            <a:cxnSpLocks noChangeShapeType="1"/>
            <a:stCxn id="23555" idx="3"/>
            <a:endCxn id="23558" idx="1"/>
          </p:cNvCxnSpPr>
          <p:nvPr/>
        </p:nvCxnSpPr>
        <p:spPr bwMode="auto">
          <a:xfrm flipV="1">
            <a:off x="2555875" y="3273425"/>
            <a:ext cx="1476375" cy="5381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3" name="AutoShape 11">
            <a:extLst>
              <a:ext uri="{FF2B5EF4-FFF2-40B4-BE49-F238E27FC236}">
                <a16:creationId xmlns:a16="http://schemas.microsoft.com/office/drawing/2014/main" id="{8CD932B5-2B7D-1315-6F74-643C5D653CE8}"/>
              </a:ext>
            </a:extLst>
          </p:cNvPr>
          <p:cNvCxnSpPr>
            <a:cxnSpLocks noChangeShapeType="1"/>
            <a:stCxn id="23558" idx="3"/>
            <a:endCxn id="23559" idx="1"/>
          </p:cNvCxnSpPr>
          <p:nvPr/>
        </p:nvCxnSpPr>
        <p:spPr bwMode="auto">
          <a:xfrm flipV="1">
            <a:off x="5500688" y="3270250"/>
            <a:ext cx="1343025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64" name="Rectangle 12">
            <a:extLst>
              <a:ext uri="{FF2B5EF4-FFF2-40B4-BE49-F238E27FC236}">
                <a16:creationId xmlns:a16="http://schemas.microsoft.com/office/drawing/2014/main" id="{C23119B1-3CC8-DC24-0608-17C4FB781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725" y="962025"/>
            <a:ext cx="1439863" cy="13446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en-US" sz="1600" b="1">
                <a:latin typeface="Arial" panose="020B0604020202020204" pitchFamily="34" charset="0"/>
              </a:rPr>
              <a:t>Guest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name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address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passport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book . . .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cxnSp>
        <p:nvCxnSpPr>
          <p:cNvPr id="23565" name="AutoShape 13">
            <a:extLst>
              <a:ext uri="{FF2B5EF4-FFF2-40B4-BE49-F238E27FC236}">
                <a16:creationId xmlns:a16="http://schemas.microsoft.com/office/drawing/2014/main" id="{7A5B55BE-7D69-081C-48D8-40C176C6AF6B}"/>
              </a:ext>
            </a:extLst>
          </p:cNvPr>
          <p:cNvCxnSpPr>
            <a:cxnSpLocks noChangeShapeType="1"/>
            <a:stCxn id="23564" idx="2"/>
            <a:endCxn id="23555" idx="0"/>
          </p:cNvCxnSpPr>
          <p:nvPr/>
        </p:nvCxnSpPr>
        <p:spPr bwMode="auto">
          <a:xfrm>
            <a:off x="1822450" y="2320925"/>
            <a:ext cx="0" cy="6715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66" name="Line 14">
            <a:extLst>
              <a:ext uri="{FF2B5EF4-FFF2-40B4-BE49-F238E27FC236}">
                <a16:creationId xmlns:a16="http://schemas.microsoft.com/office/drawing/2014/main" id="{548F47BD-5FBA-35BD-FA7B-72B895C5FE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725" y="128270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67" name="Line 15">
            <a:extLst>
              <a:ext uri="{FF2B5EF4-FFF2-40B4-BE49-F238E27FC236}">
                <a16:creationId xmlns:a16="http://schemas.microsoft.com/office/drawing/2014/main" id="{9934DD64-56A4-2AD2-8782-AE5919C8487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725" y="201612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68" name="Line 16">
            <a:extLst>
              <a:ext uri="{FF2B5EF4-FFF2-40B4-BE49-F238E27FC236}">
                <a16:creationId xmlns:a16="http://schemas.microsoft.com/office/drawing/2014/main" id="{E43F5B6C-F639-D2B2-2385-FFD4DC1000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725" y="333057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69" name="Line 17">
            <a:extLst>
              <a:ext uri="{FF2B5EF4-FFF2-40B4-BE49-F238E27FC236}">
                <a16:creationId xmlns:a16="http://schemas.microsoft.com/office/drawing/2014/main" id="{06EFFD1C-19D8-432C-2E88-D1296AF7457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725" y="380365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70" name="Line 18">
            <a:extLst>
              <a:ext uri="{FF2B5EF4-FFF2-40B4-BE49-F238E27FC236}">
                <a16:creationId xmlns:a16="http://schemas.microsoft.com/office/drawing/2014/main" id="{68B414C8-3A94-285D-9279-C03AC56347F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46538" y="2898775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71" name="Line 19">
            <a:extLst>
              <a:ext uri="{FF2B5EF4-FFF2-40B4-BE49-F238E27FC236}">
                <a16:creationId xmlns:a16="http://schemas.microsoft.com/office/drawing/2014/main" id="{FE1C0E42-4C8E-9C63-C3F4-EA81A2B256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46538" y="3384550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72" name="Line 20">
            <a:extLst>
              <a:ext uri="{FF2B5EF4-FFF2-40B4-BE49-F238E27FC236}">
                <a16:creationId xmlns:a16="http://schemas.microsoft.com/office/drawing/2014/main" id="{2CAC676E-2B0A-4EB6-1FC2-86C9B46E1F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4799013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73" name="Line 21">
            <a:extLst>
              <a:ext uri="{FF2B5EF4-FFF2-40B4-BE49-F238E27FC236}">
                <a16:creationId xmlns:a16="http://schemas.microsoft.com/office/drawing/2014/main" id="{E52C0BCB-4118-4C0B-455E-B69D46446EC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9588" y="3044825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74" name="Line 22">
            <a:extLst>
              <a:ext uri="{FF2B5EF4-FFF2-40B4-BE49-F238E27FC236}">
                <a16:creationId xmlns:a16="http://schemas.microsoft.com/office/drawing/2014/main" id="{431DC249-66DB-3C4A-A4C7-06D7F85CE694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5526088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75" name="Line 23">
            <a:extLst>
              <a:ext uri="{FF2B5EF4-FFF2-40B4-BE49-F238E27FC236}">
                <a16:creationId xmlns:a16="http://schemas.microsoft.com/office/drawing/2014/main" id="{E288B7C7-5A75-C78B-E4D5-3671AFF13A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0" y="3540125"/>
            <a:ext cx="1441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76" name="Line 24">
            <a:extLst>
              <a:ext uri="{FF2B5EF4-FFF2-40B4-BE49-F238E27FC236}">
                <a16:creationId xmlns:a16="http://schemas.microsoft.com/office/drawing/2014/main" id="{EB187F8F-A746-D725-0A30-19C2F9E4614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0" y="545147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77" name="Text Box 25">
            <a:extLst>
              <a:ext uri="{FF2B5EF4-FFF2-40B4-BE49-F238E27FC236}">
                <a16:creationId xmlns:a16="http://schemas.microsoft.com/office/drawing/2014/main" id="{B2A7D604-DD3D-52DF-96C9-EA3FEA0DB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0550" y="2305050"/>
            <a:ext cx="185738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3578" name="Text Box 26">
            <a:extLst>
              <a:ext uri="{FF2B5EF4-FFF2-40B4-BE49-F238E27FC236}">
                <a16:creationId xmlns:a16="http://schemas.microsoft.com/office/drawing/2014/main" id="{DB671120-E13E-8743-9588-07AB5A709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1025" y="2695575"/>
            <a:ext cx="3794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0..*</a:t>
            </a:r>
          </a:p>
        </p:txBody>
      </p:sp>
      <p:sp>
        <p:nvSpPr>
          <p:cNvPr id="23579" name="Text Box 27">
            <a:extLst>
              <a:ext uri="{FF2B5EF4-FFF2-40B4-BE49-F238E27FC236}">
                <a16:creationId xmlns:a16="http://schemas.microsoft.com/office/drawing/2014/main" id="{0495E536-FF87-DEDF-D457-B1F4E6289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2388" y="3454400"/>
            <a:ext cx="18573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3580" name="Text Box 28">
            <a:extLst>
              <a:ext uri="{FF2B5EF4-FFF2-40B4-BE49-F238E27FC236}">
                <a16:creationId xmlns:a16="http://schemas.microsoft.com/office/drawing/2014/main" id="{B5E20A1A-2B22-4128-531E-7607FE7CC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3788" y="2917825"/>
            <a:ext cx="3794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0..*</a:t>
            </a:r>
          </a:p>
        </p:txBody>
      </p:sp>
      <p:sp>
        <p:nvSpPr>
          <p:cNvPr id="23581" name="Text Box 29">
            <a:extLst>
              <a:ext uri="{FF2B5EF4-FFF2-40B4-BE49-F238E27FC236}">
                <a16:creationId xmlns:a16="http://schemas.microsoft.com/office/drawing/2014/main" id="{C478A25E-E8F0-8716-7077-BDD034DAD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2968625"/>
            <a:ext cx="3794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0..*</a:t>
            </a:r>
          </a:p>
        </p:txBody>
      </p:sp>
      <p:sp>
        <p:nvSpPr>
          <p:cNvPr id="23582" name="Text Box 30">
            <a:extLst>
              <a:ext uri="{FF2B5EF4-FFF2-40B4-BE49-F238E27FC236}">
                <a16:creationId xmlns:a16="http://schemas.microsoft.com/office/drawing/2014/main" id="{91748484-EE7A-F400-96C0-4EDE63F69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6063" y="2968625"/>
            <a:ext cx="18573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3583" name="Text Box 31">
            <a:extLst>
              <a:ext uri="{FF2B5EF4-FFF2-40B4-BE49-F238E27FC236}">
                <a16:creationId xmlns:a16="http://schemas.microsoft.com/office/drawing/2014/main" id="{91F48C5B-38C2-83F3-57F2-8B72D9326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47244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0..1</a:t>
            </a:r>
          </a:p>
        </p:txBody>
      </p:sp>
      <p:sp>
        <p:nvSpPr>
          <p:cNvPr id="23584" name="Text Box 32">
            <a:extLst>
              <a:ext uri="{FF2B5EF4-FFF2-40B4-BE49-F238E27FC236}">
                <a16:creationId xmlns:a16="http://schemas.microsoft.com/office/drawing/2014/main" id="{A2CCC12E-0C91-831D-D025-DA0C1A9DC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788" y="4940300"/>
            <a:ext cx="3794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1..*</a:t>
            </a:r>
          </a:p>
        </p:txBody>
      </p:sp>
      <p:sp>
        <p:nvSpPr>
          <p:cNvPr id="23585" name="Text Box 33">
            <a:extLst>
              <a:ext uri="{FF2B5EF4-FFF2-40B4-BE49-F238E27FC236}">
                <a16:creationId xmlns:a16="http://schemas.microsoft.com/office/drawing/2014/main" id="{77C86E60-0A29-E93B-32D8-0FD6EBB6F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0388" y="5102225"/>
            <a:ext cx="3794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0..*</a:t>
            </a:r>
          </a:p>
        </p:txBody>
      </p:sp>
      <p:sp>
        <p:nvSpPr>
          <p:cNvPr id="23586" name="Text Box 34">
            <a:extLst>
              <a:ext uri="{FF2B5EF4-FFF2-40B4-BE49-F238E27FC236}">
                <a16:creationId xmlns:a16="http://schemas.microsoft.com/office/drawing/2014/main" id="{64BB915C-87A8-44BB-570E-386905C824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5121275"/>
            <a:ext cx="185738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3587" name="Text Box 35">
            <a:extLst>
              <a:ext uri="{FF2B5EF4-FFF2-40B4-BE49-F238E27FC236}">
                <a16:creationId xmlns:a16="http://schemas.microsoft.com/office/drawing/2014/main" id="{5FF5A1FC-A0E5-32FE-3116-7D8028359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6588" y="4416425"/>
            <a:ext cx="3122612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Program: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curRoomState.setState(occupied)</a:t>
            </a:r>
            <a:endParaRPr lang="en-GB" altLang="en-US" sz="1600" b="1" noProof="1">
              <a:latin typeface="Arial" panose="020B0604020202020204" pitchFamily="34" charset="0"/>
            </a:endParaRPr>
          </a:p>
        </p:txBody>
      </p:sp>
      <p:sp>
        <p:nvSpPr>
          <p:cNvPr id="23588" name="AutoShape 36">
            <a:extLst>
              <a:ext uri="{FF2B5EF4-FFF2-40B4-BE49-F238E27FC236}">
                <a16:creationId xmlns:a16="http://schemas.microsoft.com/office/drawing/2014/main" id="{91FCB1B4-96C5-7715-7E8C-D7BE848A5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5638" y="884238"/>
            <a:ext cx="1406525" cy="398462"/>
          </a:xfrm>
          <a:prstGeom prst="wedgeRoundRectCallout">
            <a:avLst>
              <a:gd name="adj1" fmla="val -116931"/>
              <a:gd name="adj2" fmla="val 12551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Class name</a:t>
            </a:r>
          </a:p>
        </p:txBody>
      </p:sp>
      <p:sp>
        <p:nvSpPr>
          <p:cNvPr id="23589" name="AutoShape 37">
            <a:extLst>
              <a:ext uri="{FF2B5EF4-FFF2-40B4-BE49-F238E27FC236}">
                <a16:creationId xmlns:a16="http://schemas.microsoft.com/office/drawing/2014/main" id="{800C79ED-EB17-59DD-2C9B-15916E6B9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4063" y="1657350"/>
            <a:ext cx="1308100" cy="398463"/>
          </a:xfrm>
          <a:prstGeom prst="wedgeRoundRectCallout">
            <a:avLst>
              <a:gd name="adj1" fmla="val -116505"/>
              <a:gd name="adj2" fmla="val 69921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Operations</a:t>
            </a:r>
          </a:p>
        </p:txBody>
      </p:sp>
      <p:sp>
        <p:nvSpPr>
          <p:cNvPr id="23590" name="AutoShape 38">
            <a:extLst>
              <a:ext uri="{FF2B5EF4-FFF2-40B4-BE49-F238E27FC236}">
                <a16:creationId xmlns:a16="http://schemas.microsoft.com/office/drawing/2014/main" id="{7D00955B-2329-FADA-D4B0-0646A32426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1600200"/>
            <a:ext cx="1574800" cy="695325"/>
          </a:xfrm>
          <a:prstGeom prst="wedgeRoundRectCallout">
            <a:avLst>
              <a:gd name="adj1" fmla="val -15019"/>
              <a:gd name="adj2" fmla="val 174884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Association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= relationship</a:t>
            </a:r>
          </a:p>
        </p:txBody>
      </p:sp>
      <p:sp>
        <p:nvSpPr>
          <p:cNvPr id="23591" name="Rectangle 39">
            <a:extLst>
              <a:ext uri="{FF2B5EF4-FFF2-40B4-BE49-F238E27FC236}">
                <a16:creationId xmlns:a16="http://schemas.microsoft.com/office/drawing/2014/main" id="{3F38A8D3-AAFD-4207-BE8E-C5EC6A6D50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>
            <a:extLst>
              <a:ext uri="{FF2B5EF4-FFF2-40B4-BE49-F238E27FC236}">
                <a16:creationId xmlns:a16="http://schemas.microsoft.com/office/drawing/2014/main" id="{E9A0A286-28AC-61D8-873C-F1A7354FC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4.7B    OO Business Application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grpSp>
        <p:nvGrpSpPr>
          <p:cNvPr id="15363" name="Group 3">
            <a:extLst>
              <a:ext uri="{FF2B5EF4-FFF2-40B4-BE49-F238E27FC236}">
                <a16:creationId xmlns:a16="http://schemas.microsoft.com/office/drawing/2014/main" id="{23BACAF9-4B31-4615-5EBE-2C6E904D489D}"/>
              </a:ext>
            </a:extLst>
          </p:cNvPr>
          <p:cNvGrpSpPr>
            <a:grpSpLocks/>
          </p:cNvGrpSpPr>
          <p:nvPr/>
        </p:nvGrpSpPr>
        <p:grpSpPr bwMode="auto">
          <a:xfrm>
            <a:off x="1093788" y="2051050"/>
            <a:ext cx="944562" cy="830263"/>
            <a:chOff x="694" y="824"/>
            <a:chExt cx="595" cy="523"/>
          </a:xfrm>
        </p:grpSpPr>
        <p:sp>
          <p:nvSpPr>
            <p:cNvPr id="15364" name="Rectangle 4">
              <a:extLst>
                <a:ext uri="{FF2B5EF4-FFF2-40B4-BE49-F238E27FC236}">
                  <a16:creationId xmlns:a16="http://schemas.microsoft.com/office/drawing/2014/main" id="{981B07BE-321B-5FEE-B513-4ADF0AEA7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" y="824"/>
              <a:ext cx="595" cy="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r>
                <a:rPr lang="en-US" altLang="en-US" sz="1600" b="1">
                  <a:latin typeface="Arial" panose="020B0604020202020204" pitchFamily="34" charset="0"/>
                </a:rPr>
                <a:t>Guest</a:t>
              </a:r>
              <a:endParaRPr lang="en-US" altLang="en-US" sz="1600">
                <a:latin typeface="Arial" panose="020B0604020202020204" pitchFamily="34" charset="0"/>
              </a:endParaRPr>
            </a:p>
            <a:p>
              <a:r>
                <a:rPr lang="en-US" altLang="en-US" sz="1600">
                  <a:latin typeface="Arial" panose="020B0604020202020204" pitchFamily="34" charset="0"/>
                </a:rPr>
                <a:t>name ...</a:t>
              </a:r>
            </a:p>
            <a:p>
              <a:r>
                <a:rPr lang="en-US" altLang="en-US" sz="1600">
                  <a:latin typeface="Arial" panose="020B0604020202020204" pitchFamily="34" charset="0"/>
                </a:rPr>
                <a:t>set ...</a:t>
              </a:r>
              <a:endParaRPr lang="en-US" altLang="en-US" sz="1600" b="1">
                <a:latin typeface="Arial" panose="020B0604020202020204" pitchFamily="34" charset="0"/>
              </a:endParaRPr>
            </a:p>
          </p:txBody>
        </p:sp>
        <p:sp>
          <p:nvSpPr>
            <p:cNvPr id="15365" name="Line 5">
              <a:extLst>
                <a:ext uri="{FF2B5EF4-FFF2-40B4-BE49-F238E27FC236}">
                  <a16:creationId xmlns:a16="http://schemas.microsoft.com/office/drawing/2014/main" id="{EB735BF1-7A72-B5B5-08DF-028A1C2AFE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" y="1026"/>
              <a:ext cx="59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5366" name="Line 6">
              <a:extLst>
                <a:ext uri="{FF2B5EF4-FFF2-40B4-BE49-F238E27FC236}">
                  <a16:creationId xmlns:a16="http://schemas.microsoft.com/office/drawing/2014/main" id="{82850660-94F6-5578-1FE5-3D0C9BCE9E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" y="1176"/>
              <a:ext cx="59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5367" name="Group 7">
            <a:extLst>
              <a:ext uri="{FF2B5EF4-FFF2-40B4-BE49-F238E27FC236}">
                <a16:creationId xmlns:a16="http://schemas.microsoft.com/office/drawing/2014/main" id="{883DC420-8A58-A363-BCA9-6CDB93D97C26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2063750"/>
            <a:ext cx="958850" cy="804863"/>
            <a:chOff x="694" y="2112"/>
            <a:chExt cx="604" cy="507"/>
          </a:xfrm>
        </p:grpSpPr>
        <p:sp>
          <p:nvSpPr>
            <p:cNvPr id="15368" name="Rectangle 8">
              <a:extLst>
                <a:ext uri="{FF2B5EF4-FFF2-40B4-BE49-F238E27FC236}">
                  <a16:creationId xmlns:a16="http://schemas.microsoft.com/office/drawing/2014/main" id="{A2D04264-1930-D98E-8A75-0A6DE8F9D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" y="2112"/>
              <a:ext cx="595" cy="50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r>
                <a:rPr lang="en-US" altLang="en-US" sz="1600" b="1">
                  <a:latin typeface="Arial" panose="020B0604020202020204" pitchFamily="34" charset="0"/>
                </a:rPr>
                <a:t>Stay</a:t>
              </a:r>
              <a:endParaRPr lang="en-US" altLang="en-US" sz="1600">
                <a:latin typeface="Arial" panose="020B0604020202020204" pitchFamily="34" charset="0"/>
              </a:endParaRPr>
            </a:p>
            <a:p>
              <a:r>
                <a:rPr lang="en-US" altLang="en-US" sz="1600">
                  <a:latin typeface="Arial" panose="020B0604020202020204" pitchFamily="34" charset="0"/>
                </a:rPr>
                <a:t>stay# ...</a:t>
              </a:r>
            </a:p>
            <a:p>
              <a:r>
                <a:rPr lang="en-US" altLang="en-US" sz="1600">
                  <a:latin typeface="Arial" panose="020B0604020202020204" pitchFamily="34" charset="0"/>
                </a:rPr>
                <a:t>set ...</a:t>
              </a:r>
              <a:endParaRPr lang="en-US" altLang="en-US" sz="1600" b="1">
                <a:latin typeface="Arial" panose="020B0604020202020204" pitchFamily="34" charset="0"/>
              </a:endParaRPr>
            </a:p>
          </p:txBody>
        </p:sp>
        <p:sp>
          <p:nvSpPr>
            <p:cNvPr id="15369" name="Line 9">
              <a:extLst>
                <a:ext uri="{FF2B5EF4-FFF2-40B4-BE49-F238E27FC236}">
                  <a16:creationId xmlns:a16="http://schemas.microsoft.com/office/drawing/2014/main" id="{DA78FEA2-D8E8-6B0A-EFD3-2440DB2B58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" y="2316"/>
              <a:ext cx="6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5370" name="Line 10">
              <a:extLst>
                <a:ext uri="{FF2B5EF4-FFF2-40B4-BE49-F238E27FC236}">
                  <a16:creationId xmlns:a16="http://schemas.microsoft.com/office/drawing/2014/main" id="{941C6D0A-4750-3445-D414-37CC4B9B09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" y="2464"/>
              <a:ext cx="59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5371" name="Group 11">
            <a:extLst>
              <a:ext uri="{FF2B5EF4-FFF2-40B4-BE49-F238E27FC236}">
                <a16:creationId xmlns:a16="http://schemas.microsoft.com/office/drawing/2014/main" id="{EBEEE3D7-9907-83B2-6939-9417AE24F112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2052638"/>
            <a:ext cx="871538" cy="828675"/>
            <a:chOff x="2529" y="2188"/>
            <a:chExt cx="549" cy="522"/>
          </a:xfrm>
        </p:grpSpPr>
        <p:sp>
          <p:nvSpPr>
            <p:cNvPr id="15372" name="Rectangle 12">
              <a:extLst>
                <a:ext uri="{FF2B5EF4-FFF2-40B4-BE49-F238E27FC236}">
                  <a16:creationId xmlns:a16="http://schemas.microsoft.com/office/drawing/2014/main" id="{1F8A949A-3731-42DB-6015-520880C05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2188"/>
              <a:ext cx="549" cy="5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r>
                <a:rPr lang="en-US" altLang="en-US" sz="1600" b="1">
                  <a:latin typeface="Arial" panose="020B0604020202020204" pitchFamily="34" charset="0"/>
                </a:rPr>
                <a:t>Room</a:t>
              </a:r>
              <a:endParaRPr lang="en-US" altLang="en-US" sz="1600">
                <a:latin typeface="Arial" panose="020B0604020202020204" pitchFamily="34" charset="0"/>
              </a:endParaRPr>
            </a:p>
            <a:p>
              <a:r>
                <a:rPr lang="en-US" altLang="en-US" sz="1600">
                  <a:latin typeface="Arial" panose="020B0604020202020204" pitchFamily="34" charset="0"/>
                </a:rPr>
                <a:t>date ...</a:t>
              </a:r>
            </a:p>
            <a:p>
              <a:r>
                <a:rPr lang="en-US" altLang="en-US" sz="1600">
                  <a:latin typeface="Arial" panose="020B0604020202020204" pitchFamily="34" charset="0"/>
                </a:rPr>
                <a:t>set ...</a:t>
              </a:r>
              <a:endParaRPr lang="en-US" altLang="en-US" sz="1600" b="1">
                <a:latin typeface="Arial" panose="020B0604020202020204" pitchFamily="34" charset="0"/>
              </a:endParaRPr>
            </a:p>
          </p:txBody>
        </p:sp>
        <p:sp>
          <p:nvSpPr>
            <p:cNvPr id="15373" name="Line 13">
              <a:extLst>
                <a:ext uri="{FF2B5EF4-FFF2-40B4-BE49-F238E27FC236}">
                  <a16:creationId xmlns:a16="http://schemas.microsoft.com/office/drawing/2014/main" id="{DD6D4185-7EC2-5DFE-3A81-19ACF770F3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29" y="2382"/>
              <a:ext cx="54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5374" name="Line 14">
              <a:extLst>
                <a:ext uri="{FF2B5EF4-FFF2-40B4-BE49-F238E27FC236}">
                  <a16:creationId xmlns:a16="http://schemas.microsoft.com/office/drawing/2014/main" id="{7F2EABE7-EBBB-EC5B-A63E-F5BDE86790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29" y="2538"/>
              <a:ext cx="54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5375" name="AutoShape 15">
            <a:extLst>
              <a:ext uri="{FF2B5EF4-FFF2-40B4-BE49-F238E27FC236}">
                <a16:creationId xmlns:a16="http://schemas.microsoft.com/office/drawing/2014/main" id="{BC5634C0-3BA3-F1A3-8D6B-F9AE8493A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0788" y="762000"/>
            <a:ext cx="1206500" cy="752475"/>
          </a:xfrm>
          <a:prstGeom prst="can">
            <a:avLst>
              <a:gd name="adj" fmla="val 25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5376" name="Text Box 16">
            <a:extLst>
              <a:ext uri="{FF2B5EF4-FFF2-40B4-BE49-F238E27FC236}">
                <a16:creationId xmlns:a16="http://schemas.microsoft.com/office/drawing/2014/main" id="{0FFDDA4A-B23F-213E-29C9-A0274A5CC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7000" y="917575"/>
            <a:ext cx="1100138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SQL-driven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database</a:t>
            </a:r>
          </a:p>
        </p:txBody>
      </p:sp>
      <p:grpSp>
        <p:nvGrpSpPr>
          <p:cNvPr id="15377" name="Group 17">
            <a:extLst>
              <a:ext uri="{FF2B5EF4-FFF2-40B4-BE49-F238E27FC236}">
                <a16:creationId xmlns:a16="http://schemas.microsoft.com/office/drawing/2014/main" id="{6257279D-E43E-DD68-5D32-610727C15964}"/>
              </a:ext>
            </a:extLst>
          </p:cNvPr>
          <p:cNvGrpSpPr>
            <a:grpSpLocks/>
          </p:cNvGrpSpPr>
          <p:nvPr/>
        </p:nvGrpSpPr>
        <p:grpSpPr bwMode="auto">
          <a:xfrm>
            <a:off x="1836738" y="3455988"/>
            <a:ext cx="944562" cy="1077912"/>
            <a:chOff x="970" y="2603"/>
            <a:chExt cx="595" cy="679"/>
          </a:xfrm>
        </p:grpSpPr>
        <p:sp>
          <p:nvSpPr>
            <p:cNvPr id="15378" name="Rectangle 18">
              <a:extLst>
                <a:ext uri="{FF2B5EF4-FFF2-40B4-BE49-F238E27FC236}">
                  <a16:creationId xmlns:a16="http://schemas.microsoft.com/office/drawing/2014/main" id="{423B7FF2-A34F-B647-3620-078A0DF80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2603"/>
              <a:ext cx="595" cy="67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r>
                <a:rPr lang="en-US" altLang="en-US" sz="1600" b="1">
                  <a:latin typeface="Arial" panose="020B0604020202020204" pitchFamily="34" charset="0"/>
                </a:rPr>
                <a:t>Service</a:t>
              </a:r>
              <a:endParaRPr lang="en-US" altLang="en-US" sz="1600">
                <a:latin typeface="Arial" panose="020B0604020202020204" pitchFamily="34" charset="0"/>
              </a:endParaRPr>
            </a:p>
            <a:p>
              <a:r>
                <a:rPr lang="en-US" altLang="en-US" sz="1600">
                  <a:latin typeface="Arial" panose="020B0604020202020204" pitchFamily="34" charset="0"/>
                </a:rPr>
                <a:t>(empty)</a:t>
              </a:r>
            </a:p>
            <a:p>
              <a:r>
                <a:rPr lang="en-US" altLang="en-US" sz="1600">
                  <a:latin typeface="Arial" panose="020B0604020202020204" pitchFamily="34" charset="0"/>
                </a:rPr>
                <a:t>checkout</a:t>
              </a:r>
            </a:p>
            <a:p>
              <a:r>
                <a:rPr lang="en-US" altLang="en-US" sz="1600">
                  <a:latin typeface="Arial" panose="020B0604020202020204" pitchFamily="34" charset="0"/>
                </a:rPr>
                <a:t>book ...</a:t>
              </a:r>
              <a:endParaRPr lang="en-US" altLang="en-US" sz="1600" b="1">
                <a:latin typeface="Arial" panose="020B0604020202020204" pitchFamily="34" charset="0"/>
              </a:endParaRPr>
            </a:p>
          </p:txBody>
        </p:sp>
        <p:sp>
          <p:nvSpPr>
            <p:cNvPr id="15379" name="Line 19">
              <a:extLst>
                <a:ext uri="{FF2B5EF4-FFF2-40B4-BE49-F238E27FC236}">
                  <a16:creationId xmlns:a16="http://schemas.microsoft.com/office/drawing/2014/main" id="{2B8C193A-7E82-8602-9AC4-E110D0F4F2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0" y="2805"/>
              <a:ext cx="595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5380" name="Line 20">
              <a:extLst>
                <a:ext uri="{FF2B5EF4-FFF2-40B4-BE49-F238E27FC236}">
                  <a16:creationId xmlns:a16="http://schemas.microsoft.com/office/drawing/2014/main" id="{E4B40979-477F-6D8F-BBC4-1D9013025D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0" y="2955"/>
              <a:ext cx="595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5381" name="Group 21">
            <a:extLst>
              <a:ext uri="{FF2B5EF4-FFF2-40B4-BE49-F238E27FC236}">
                <a16:creationId xmlns:a16="http://schemas.microsoft.com/office/drawing/2014/main" id="{8ECF0251-96AA-48FE-99E4-065AE5229F7E}"/>
              </a:ext>
            </a:extLst>
          </p:cNvPr>
          <p:cNvGrpSpPr>
            <a:grpSpLocks/>
          </p:cNvGrpSpPr>
          <p:nvPr/>
        </p:nvGrpSpPr>
        <p:grpSpPr bwMode="auto">
          <a:xfrm>
            <a:off x="3309938" y="3551238"/>
            <a:ext cx="944562" cy="830262"/>
            <a:chOff x="2216" y="2663"/>
            <a:chExt cx="595" cy="523"/>
          </a:xfrm>
        </p:grpSpPr>
        <p:sp>
          <p:nvSpPr>
            <p:cNvPr id="15382" name="Rectangle 22">
              <a:extLst>
                <a:ext uri="{FF2B5EF4-FFF2-40B4-BE49-F238E27FC236}">
                  <a16:creationId xmlns:a16="http://schemas.microsoft.com/office/drawing/2014/main" id="{013E32D3-CFF0-6AC7-DEF4-902072D75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6" y="2663"/>
              <a:ext cx="595" cy="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r>
                <a:rPr lang="en-US" altLang="en-US" sz="1600" b="1">
                  <a:latin typeface="Arial" panose="020B0604020202020204" pitchFamily="34" charset="0"/>
                </a:rPr>
                <a:t>Observe</a:t>
              </a:r>
              <a:endParaRPr lang="en-US" altLang="en-US" sz="1600">
                <a:latin typeface="Arial" panose="020B0604020202020204" pitchFamily="34" charset="0"/>
              </a:endParaRPr>
            </a:p>
            <a:p>
              <a:r>
                <a:rPr lang="en-US" altLang="en-US" sz="1600">
                  <a:latin typeface="Arial" panose="020B0604020202020204" pitchFamily="34" charset="0"/>
                </a:rPr>
                <a:t>(empty)</a:t>
              </a:r>
            </a:p>
            <a:p>
              <a:r>
                <a:rPr lang="en-US" altLang="en-US" sz="1600">
                  <a:latin typeface="Arial" panose="020B0604020202020204" pitchFamily="34" charset="0"/>
                </a:rPr>
                <a:t>update</a:t>
              </a:r>
              <a:endParaRPr lang="en-US" altLang="en-US" sz="1600" b="1">
                <a:latin typeface="Arial" panose="020B0604020202020204" pitchFamily="34" charset="0"/>
              </a:endParaRPr>
            </a:p>
          </p:txBody>
        </p:sp>
        <p:sp>
          <p:nvSpPr>
            <p:cNvPr id="15383" name="Line 23">
              <a:extLst>
                <a:ext uri="{FF2B5EF4-FFF2-40B4-BE49-F238E27FC236}">
                  <a16:creationId xmlns:a16="http://schemas.microsoft.com/office/drawing/2014/main" id="{B3B231A4-0F2D-4398-48CB-528B9226E6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6" y="2865"/>
              <a:ext cx="595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5384" name="Line 24">
              <a:extLst>
                <a:ext uri="{FF2B5EF4-FFF2-40B4-BE49-F238E27FC236}">
                  <a16:creationId xmlns:a16="http://schemas.microsoft.com/office/drawing/2014/main" id="{CD70F0AA-43E4-940A-0ED8-033F0B4EA3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6" y="3015"/>
              <a:ext cx="595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5385" name="Text Box 25">
            <a:extLst>
              <a:ext uri="{FF2B5EF4-FFF2-40B4-BE49-F238E27FC236}">
                <a16:creationId xmlns:a16="http://schemas.microsoft.com/office/drawing/2014/main" id="{FB56A0B8-2B8A-9D15-2E6A-5827976524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8850" y="5283200"/>
            <a:ext cx="1592263" cy="835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b="1" noProof="1">
                <a:latin typeface="Arial" panose="020B0604020202020204" pitchFamily="34" charset="0"/>
              </a:rPr>
              <a:t>Rooms window</a:t>
            </a:r>
            <a:endParaRPr lang="en-GB" altLang="en-US" sz="16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Display attr.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Update</a:t>
            </a:r>
            <a:endParaRPr lang="en-GB" altLang="en-US" sz="1600" b="1" noProof="1">
              <a:latin typeface="Arial" panose="020B0604020202020204" pitchFamily="34" charset="0"/>
            </a:endParaRPr>
          </a:p>
        </p:txBody>
      </p:sp>
      <p:sp>
        <p:nvSpPr>
          <p:cNvPr id="15386" name="Line 26">
            <a:extLst>
              <a:ext uri="{FF2B5EF4-FFF2-40B4-BE49-F238E27FC236}">
                <a16:creationId xmlns:a16="http://schemas.microsoft.com/office/drawing/2014/main" id="{F067869E-F5D1-6704-62A4-DAA0234D5F71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8850" y="5568950"/>
            <a:ext cx="1592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5387" name="Line 27">
            <a:extLst>
              <a:ext uri="{FF2B5EF4-FFF2-40B4-BE49-F238E27FC236}">
                <a16:creationId xmlns:a16="http://schemas.microsoft.com/office/drawing/2014/main" id="{1AF9C7B3-C6CD-8AD2-38F5-BC80B380649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8850" y="5845175"/>
            <a:ext cx="1592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15388" name="Group 28">
            <a:extLst>
              <a:ext uri="{FF2B5EF4-FFF2-40B4-BE49-F238E27FC236}">
                <a16:creationId xmlns:a16="http://schemas.microsoft.com/office/drawing/2014/main" id="{96F3856F-F22A-6CBE-7963-F169EECF21EC}"/>
              </a:ext>
            </a:extLst>
          </p:cNvPr>
          <p:cNvGrpSpPr>
            <a:grpSpLocks/>
          </p:cNvGrpSpPr>
          <p:nvPr/>
        </p:nvGrpSpPr>
        <p:grpSpPr bwMode="auto">
          <a:xfrm>
            <a:off x="990600" y="5283200"/>
            <a:ext cx="1333500" cy="835025"/>
            <a:chOff x="671" y="3728"/>
            <a:chExt cx="840" cy="526"/>
          </a:xfrm>
        </p:grpSpPr>
        <p:sp>
          <p:nvSpPr>
            <p:cNvPr id="15389" name="Text Box 29">
              <a:extLst>
                <a:ext uri="{FF2B5EF4-FFF2-40B4-BE49-F238E27FC236}">
                  <a16:creationId xmlns:a16="http://schemas.microsoft.com/office/drawing/2014/main" id="{BF91D312-6832-951C-6A18-2820996D85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" y="3728"/>
              <a:ext cx="840" cy="52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600" b="1" noProof="1">
                  <a:latin typeface="Arial" panose="020B0604020202020204" pitchFamily="34" charset="0"/>
                </a:rPr>
                <a:t>Stay window</a:t>
              </a:r>
              <a:endParaRPr lang="en-GB" altLang="en-US" sz="1600" noProof="1">
                <a:latin typeface="Arial" panose="020B0604020202020204" pitchFamily="34" charset="0"/>
              </a:endParaRPr>
            </a:p>
            <a:p>
              <a:r>
                <a:rPr lang="en-GB" altLang="en-US" sz="1600" noProof="1">
                  <a:latin typeface="Arial" panose="020B0604020202020204" pitchFamily="34" charset="0"/>
                </a:rPr>
                <a:t>Display attr.</a:t>
              </a:r>
            </a:p>
            <a:p>
              <a:r>
                <a:rPr lang="en-GB" altLang="en-US" sz="1600" noProof="1">
                  <a:latin typeface="Arial" panose="020B0604020202020204" pitchFamily="34" charset="0"/>
                </a:rPr>
                <a:t>Update</a:t>
              </a:r>
              <a:endParaRPr lang="en-GB" altLang="en-US" sz="1600" b="1" noProof="1">
                <a:latin typeface="Arial" panose="020B0604020202020204" pitchFamily="34" charset="0"/>
              </a:endParaRPr>
            </a:p>
          </p:txBody>
        </p:sp>
        <p:sp>
          <p:nvSpPr>
            <p:cNvPr id="15390" name="Line 30">
              <a:extLst>
                <a:ext uri="{FF2B5EF4-FFF2-40B4-BE49-F238E27FC236}">
                  <a16:creationId xmlns:a16="http://schemas.microsoft.com/office/drawing/2014/main" id="{3A769DC9-99AA-3B7F-B8B4-3876FCF041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1" y="3924"/>
              <a:ext cx="8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5391" name="Line 31">
              <a:extLst>
                <a:ext uri="{FF2B5EF4-FFF2-40B4-BE49-F238E27FC236}">
                  <a16:creationId xmlns:a16="http://schemas.microsoft.com/office/drawing/2014/main" id="{7A57560E-70CE-68BE-F7D1-D66B9365F8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1" y="4080"/>
              <a:ext cx="8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5392" name="Text Box 32">
            <a:extLst>
              <a:ext uri="{FF2B5EF4-FFF2-40B4-BE49-F238E27FC236}">
                <a16:creationId xmlns:a16="http://schemas.microsoft.com/office/drawing/2014/main" id="{BD94185C-E5FD-F61B-01BA-E1B2FB43D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0963" y="1925638"/>
            <a:ext cx="954087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Data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objects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(trivial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functions)</a:t>
            </a:r>
          </a:p>
        </p:txBody>
      </p:sp>
      <p:sp>
        <p:nvSpPr>
          <p:cNvPr id="15393" name="Text Box 33">
            <a:extLst>
              <a:ext uri="{FF2B5EF4-FFF2-40B4-BE49-F238E27FC236}">
                <a16:creationId xmlns:a16="http://schemas.microsoft.com/office/drawing/2014/main" id="{411E9495-FCD7-F820-06A4-5FB4870B4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5713" y="3427413"/>
            <a:ext cx="1144587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Service and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Observer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functions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(little data)</a:t>
            </a:r>
          </a:p>
        </p:txBody>
      </p:sp>
      <p:sp>
        <p:nvSpPr>
          <p:cNvPr id="15394" name="Text Box 34">
            <a:extLst>
              <a:ext uri="{FF2B5EF4-FFF2-40B4-BE49-F238E27FC236}">
                <a16:creationId xmlns:a16="http://schemas.microsoft.com/office/drawing/2014/main" id="{FE85D270-7DF1-CFB2-53F2-C8846A8069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5143500"/>
            <a:ext cx="852487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User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interface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objects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(GUI)</a:t>
            </a:r>
          </a:p>
        </p:txBody>
      </p:sp>
      <p:cxnSp>
        <p:nvCxnSpPr>
          <p:cNvPr id="15395" name="AutoShape 35">
            <a:extLst>
              <a:ext uri="{FF2B5EF4-FFF2-40B4-BE49-F238E27FC236}">
                <a16:creationId xmlns:a16="http://schemas.microsoft.com/office/drawing/2014/main" id="{F888070D-56FC-EF0D-0D14-92BB132E7F3D}"/>
              </a:ext>
            </a:extLst>
          </p:cNvPr>
          <p:cNvCxnSpPr>
            <a:cxnSpLocks noChangeShapeType="1"/>
            <a:stCxn id="15389" idx="0"/>
            <a:endCxn id="15364" idx="2"/>
          </p:cNvCxnSpPr>
          <p:nvPr/>
        </p:nvCxnSpPr>
        <p:spPr bwMode="auto">
          <a:xfrm flipH="1" flipV="1">
            <a:off x="1566863" y="2895600"/>
            <a:ext cx="90487" cy="23733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97" name="AutoShape 37">
            <a:extLst>
              <a:ext uri="{FF2B5EF4-FFF2-40B4-BE49-F238E27FC236}">
                <a16:creationId xmlns:a16="http://schemas.microsoft.com/office/drawing/2014/main" id="{19AAADB3-2021-D6DD-33CD-2990ED95A7ED}"/>
              </a:ext>
            </a:extLst>
          </p:cNvPr>
          <p:cNvCxnSpPr>
            <a:cxnSpLocks noChangeShapeType="1"/>
            <a:stCxn id="15385" idx="0"/>
          </p:cNvCxnSpPr>
          <p:nvPr/>
        </p:nvCxnSpPr>
        <p:spPr bwMode="auto">
          <a:xfrm flipH="1" flipV="1">
            <a:off x="3832225" y="4791075"/>
            <a:ext cx="463550" cy="47783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98" name="AutoShape 38">
            <a:extLst>
              <a:ext uri="{FF2B5EF4-FFF2-40B4-BE49-F238E27FC236}">
                <a16:creationId xmlns:a16="http://schemas.microsoft.com/office/drawing/2014/main" id="{8B34C13B-16F9-602F-114C-3AB7425348CF}"/>
              </a:ext>
            </a:extLst>
          </p:cNvPr>
          <p:cNvCxnSpPr>
            <a:cxnSpLocks noChangeShapeType="1"/>
            <a:stCxn id="15385" idx="0"/>
          </p:cNvCxnSpPr>
          <p:nvPr/>
        </p:nvCxnSpPr>
        <p:spPr bwMode="auto">
          <a:xfrm flipV="1">
            <a:off x="4295775" y="4791075"/>
            <a:ext cx="300038" cy="47783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99" name="AutoShape 39">
            <a:extLst>
              <a:ext uri="{FF2B5EF4-FFF2-40B4-BE49-F238E27FC236}">
                <a16:creationId xmlns:a16="http://schemas.microsoft.com/office/drawing/2014/main" id="{B9A61A68-9AE5-D972-9065-79ABD13AC8E4}"/>
              </a:ext>
            </a:extLst>
          </p:cNvPr>
          <p:cNvCxnSpPr>
            <a:cxnSpLocks noChangeShapeType="1"/>
            <a:stCxn id="15385" idx="0"/>
            <a:endCxn id="15378" idx="2"/>
          </p:cNvCxnSpPr>
          <p:nvPr/>
        </p:nvCxnSpPr>
        <p:spPr bwMode="auto">
          <a:xfrm flipH="1" flipV="1">
            <a:off x="2309813" y="4548188"/>
            <a:ext cx="1985962" cy="7207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00" name="AutoShape 40">
            <a:extLst>
              <a:ext uri="{FF2B5EF4-FFF2-40B4-BE49-F238E27FC236}">
                <a16:creationId xmlns:a16="http://schemas.microsoft.com/office/drawing/2014/main" id="{42DE02F5-D4EB-0FF2-8133-E8A3ACF63773}"/>
              </a:ext>
            </a:extLst>
          </p:cNvPr>
          <p:cNvCxnSpPr>
            <a:cxnSpLocks noChangeShapeType="1"/>
            <a:stCxn id="15389" idx="0"/>
            <a:endCxn id="15378" idx="2"/>
          </p:cNvCxnSpPr>
          <p:nvPr/>
        </p:nvCxnSpPr>
        <p:spPr bwMode="auto">
          <a:xfrm flipV="1">
            <a:off x="1657350" y="4548188"/>
            <a:ext cx="652463" cy="7207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01" name="AutoShape 41">
            <a:extLst>
              <a:ext uri="{FF2B5EF4-FFF2-40B4-BE49-F238E27FC236}">
                <a16:creationId xmlns:a16="http://schemas.microsoft.com/office/drawing/2014/main" id="{7E8E1C4E-4DA5-E5A8-1841-14350C187E70}"/>
              </a:ext>
            </a:extLst>
          </p:cNvPr>
          <p:cNvCxnSpPr>
            <a:cxnSpLocks noChangeShapeType="1"/>
            <a:endCxn id="15382" idx="0"/>
          </p:cNvCxnSpPr>
          <p:nvPr/>
        </p:nvCxnSpPr>
        <p:spPr bwMode="auto">
          <a:xfrm>
            <a:off x="3190875" y="2895600"/>
            <a:ext cx="592138" cy="64135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02" name="AutoShape 42">
            <a:extLst>
              <a:ext uri="{FF2B5EF4-FFF2-40B4-BE49-F238E27FC236}">
                <a16:creationId xmlns:a16="http://schemas.microsoft.com/office/drawing/2014/main" id="{387509D4-0E3E-1482-3FD5-D93EE77A9706}"/>
              </a:ext>
            </a:extLst>
          </p:cNvPr>
          <p:cNvCxnSpPr>
            <a:cxnSpLocks noChangeShapeType="1"/>
            <a:stCxn id="15382" idx="2"/>
            <a:endCxn id="15389" idx="3"/>
          </p:cNvCxnSpPr>
          <p:nvPr/>
        </p:nvCxnSpPr>
        <p:spPr bwMode="auto">
          <a:xfrm flipH="1">
            <a:off x="2338388" y="4395788"/>
            <a:ext cx="1444625" cy="13049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03" name="AutoShape 43">
            <a:extLst>
              <a:ext uri="{FF2B5EF4-FFF2-40B4-BE49-F238E27FC236}">
                <a16:creationId xmlns:a16="http://schemas.microsoft.com/office/drawing/2014/main" id="{091AAC02-AEEC-B8D4-6585-BCCEEA4B6D3F}"/>
              </a:ext>
            </a:extLst>
          </p:cNvPr>
          <p:cNvCxnSpPr>
            <a:cxnSpLocks noChangeShapeType="1"/>
            <a:stCxn id="15368" idx="0"/>
            <a:endCxn id="15375" idx="3"/>
          </p:cNvCxnSpPr>
          <p:nvPr/>
        </p:nvCxnSpPr>
        <p:spPr bwMode="auto">
          <a:xfrm flipV="1">
            <a:off x="3049588" y="1528763"/>
            <a:ext cx="44450" cy="520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04" name="AutoShape 44">
            <a:extLst>
              <a:ext uri="{FF2B5EF4-FFF2-40B4-BE49-F238E27FC236}">
                <a16:creationId xmlns:a16="http://schemas.microsoft.com/office/drawing/2014/main" id="{7CD6E553-4E85-9912-AC56-49E0D1D1EB7A}"/>
              </a:ext>
            </a:extLst>
          </p:cNvPr>
          <p:cNvCxnSpPr>
            <a:cxnSpLocks noChangeShapeType="1"/>
            <a:endCxn id="15375" idx="2"/>
          </p:cNvCxnSpPr>
          <p:nvPr/>
        </p:nvCxnSpPr>
        <p:spPr bwMode="auto">
          <a:xfrm flipV="1">
            <a:off x="1376363" y="1138238"/>
            <a:ext cx="1100137" cy="911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05" name="AutoShape 45">
            <a:extLst>
              <a:ext uri="{FF2B5EF4-FFF2-40B4-BE49-F238E27FC236}">
                <a16:creationId xmlns:a16="http://schemas.microsoft.com/office/drawing/2014/main" id="{B393861E-BC61-B3F0-3EFB-409056DE9EBB}"/>
              </a:ext>
            </a:extLst>
          </p:cNvPr>
          <p:cNvCxnSpPr>
            <a:cxnSpLocks noChangeShapeType="1"/>
            <a:stCxn id="15372" idx="0"/>
            <a:endCxn id="15375" idx="4"/>
          </p:cNvCxnSpPr>
          <p:nvPr/>
        </p:nvCxnSpPr>
        <p:spPr bwMode="auto">
          <a:xfrm flipH="1" flipV="1">
            <a:off x="3711575" y="1138238"/>
            <a:ext cx="760413" cy="900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06" name="AutoShape 46">
            <a:extLst>
              <a:ext uri="{FF2B5EF4-FFF2-40B4-BE49-F238E27FC236}">
                <a16:creationId xmlns:a16="http://schemas.microsoft.com/office/drawing/2014/main" id="{3C84A3B0-B43C-C12A-FC5A-759ABC2E6F63}"/>
              </a:ext>
            </a:extLst>
          </p:cNvPr>
          <p:cNvCxnSpPr>
            <a:cxnSpLocks noChangeShapeType="1"/>
            <a:stCxn id="15378" idx="0"/>
          </p:cNvCxnSpPr>
          <p:nvPr/>
        </p:nvCxnSpPr>
        <p:spPr bwMode="auto">
          <a:xfrm flipH="1" flipV="1">
            <a:off x="1836738" y="2895600"/>
            <a:ext cx="473075" cy="5461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07" name="AutoShape 47">
            <a:extLst>
              <a:ext uri="{FF2B5EF4-FFF2-40B4-BE49-F238E27FC236}">
                <a16:creationId xmlns:a16="http://schemas.microsoft.com/office/drawing/2014/main" id="{4EEFD750-4B5F-AF2A-A5EF-DCCD3C644994}"/>
              </a:ext>
            </a:extLst>
          </p:cNvPr>
          <p:cNvCxnSpPr>
            <a:cxnSpLocks noChangeShapeType="1"/>
            <a:stCxn id="15378" idx="0"/>
          </p:cNvCxnSpPr>
          <p:nvPr/>
        </p:nvCxnSpPr>
        <p:spPr bwMode="auto">
          <a:xfrm flipV="1">
            <a:off x="2309813" y="2895600"/>
            <a:ext cx="471487" cy="5461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454" name="Freeform 94">
            <a:extLst>
              <a:ext uri="{FF2B5EF4-FFF2-40B4-BE49-F238E27FC236}">
                <a16:creationId xmlns:a16="http://schemas.microsoft.com/office/drawing/2014/main" id="{0B7AD70A-B1C6-57B8-0EFD-5C707CC0363D}"/>
              </a:ext>
            </a:extLst>
          </p:cNvPr>
          <p:cNvSpPr>
            <a:spLocks/>
          </p:cNvSpPr>
          <p:nvPr/>
        </p:nvSpPr>
        <p:spPr bwMode="auto">
          <a:xfrm>
            <a:off x="2260600" y="2895600"/>
            <a:ext cx="863600" cy="2387600"/>
          </a:xfrm>
          <a:custGeom>
            <a:avLst/>
            <a:gdLst>
              <a:gd name="T0" fmla="*/ 0 w 544"/>
              <a:gd name="T1" fmla="*/ 1504 h 1504"/>
              <a:gd name="T2" fmla="*/ 496 w 544"/>
              <a:gd name="T3" fmla="*/ 0 h 15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44" h="1504">
                <a:moveTo>
                  <a:pt x="0" y="1504"/>
                </a:moveTo>
                <a:cubicBezTo>
                  <a:pt x="544" y="1192"/>
                  <a:pt x="512" y="888"/>
                  <a:pt x="496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5455" name="Rectangle 95">
            <a:extLst>
              <a:ext uri="{FF2B5EF4-FFF2-40B4-BE49-F238E27FC236}">
                <a16:creationId xmlns:a16="http://schemas.microsoft.com/office/drawing/2014/main" id="{C37B4683-4C4E-D5EF-9AD0-E65D22703A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6070600"/>
            <a:ext cx="2438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</a:t>
            </a:r>
          </a:p>
          <a:p>
            <a:r>
              <a:rPr lang="en-GB" altLang="en-US" sz="1200" noProof="1"/>
              <a:t>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>
            <a:extLst>
              <a:ext uri="{FF2B5EF4-FFF2-40B4-BE49-F238E27FC236}">
                <a16:creationId xmlns:a16="http://schemas.microsoft.com/office/drawing/2014/main" id="{5F8E329B-1000-6905-4380-F7D3F3B8E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4.8    Collaboration diagram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228CD53F-2DF8-2106-3D32-EAB6E2682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5575" y="1825625"/>
            <a:ext cx="900113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Stay</a:t>
            </a:r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AADE8609-083E-1F22-78E3-EA5AD308F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5575" y="3090863"/>
            <a:ext cx="900113" cy="606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Room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State</a:t>
            </a:r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137C530A-CAA8-E9F9-B544-16FC06502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5575" y="4586288"/>
            <a:ext cx="900113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Room</a:t>
            </a:r>
          </a:p>
        </p:txBody>
      </p:sp>
      <p:sp>
        <p:nvSpPr>
          <p:cNvPr id="24582" name="Rectangle 6">
            <a:extLst>
              <a:ext uri="{FF2B5EF4-FFF2-40B4-BE49-F238E27FC236}">
                <a16:creationId xmlns:a16="http://schemas.microsoft.com/office/drawing/2014/main" id="{7D58DEAD-32DB-D42E-16FF-C3899BDCD4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8775" y="1825625"/>
            <a:ext cx="914400" cy="376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Service</a:t>
            </a:r>
          </a:p>
        </p:txBody>
      </p:sp>
      <p:sp>
        <p:nvSpPr>
          <p:cNvPr id="24583" name="Rectangle 7">
            <a:extLst>
              <a:ext uri="{FF2B5EF4-FFF2-40B4-BE49-F238E27FC236}">
                <a16:creationId xmlns:a16="http://schemas.microsoft.com/office/drawing/2014/main" id="{6095F5E0-F039-6DA1-0900-13A1E8378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1689100"/>
            <a:ext cx="9144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Service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Type</a:t>
            </a:r>
          </a:p>
        </p:txBody>
      </p:sp>
      <p:sp>
        <p:nvSpPr>
          <p:cNvPr id="24584" name="Text Box 8">
            <a:extLst>
              <a:ext uri="{FF2B5EF4-FFF2-40B4-BE49-F238E27FC236}">
                <a16:creationId xmlns:a16="http://schemas.microsoft.com/office/drawing/2014/main" id="{1004F7A1-7D87-9806-C63A-CC1E19113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7938" y="1447800"/>
            <a:ext cx="957262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1.1: * get-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Service</a:t>
            </a:r>
          </a:p>
        </p:txBody>
      </p:sp>
      <p:sp>
        <p:nvSpPr>
          <p:cNvPr id="24585" name="Text Box 9">
            <a:extLst>
              <a:ext uri="{FF2B5EF4-FFF2-40B4-BE49-F238E27FC236}">
                <a16:creationId xmlns:a16="http://schemas.microsoft.com/office/drawing/2014/main" id="{41298B25-43B1-0D8D-81DA-972F5D2281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5738" y="1447800"/>
            <a:ext cx="1211262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1.1.1:  get-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ServicePrice</a:t>
            </a:r>
          </a:p>
        </p:txBody>
      </p:sp>
      <p:sp>
        <p:nvSpPr>
          <p:cNvPr id="24586" name="Text Box 10">
            <a:extLst>
              <a:ext uri="{FF2B5EF4-FFF2-40B4-BE49-F238E27FC236}">
                <a16:creationId xmlns:a16="http://schemas.microsoft.com/office/drawing/2014/main" id="{79C5B01F-DE77-3B56-7191-2F0581683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6750" y="2498725"/>
            <a:ext cx="1430338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1.2: * getRoom</a:t>
            </a:r>
          </a:p>
        </p:txBody>
      </p:sp>
      <p:sp>
        <p:nvSpPr>
          <p:cNvPr id="24587" name="Text Box 11">
            <a:extLst>
              <a:ext uri="{FF2B5EF4-FFF2-40B4-BE49-F238E27FC236}">
                <a16:creationId xmlns:a16="http://schemas.microsoft.com/office/drawing/2014/main" id="{7C21F62F-C242-2EC8-AF8F-ECEE90594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6750" y="3965575"/>
            <a:ext cx="1982788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1.2.1:  getRoomPrice</a:t>
            </a:r>
          </a:p>
        </p:txBody>
      </p:sp>
      <p:sp>
        <p:nvSpPr>
          <p:cNvPr id="24588" name="Line 12">
            <a:extLst>
              <a:ext uri="{FF2B5EF4-FFF2-40B4-BE49-F238E27FC236}">
                <a16:creationId xmlns:a16="http://schemas.microsoft.com/office/drawing/2014/main" id="{3D29D3BC-AAED-20B3-21F8-90B7BF19988E}"/>
              </a:ext>
            </a:extLst>
          </p:cNvPr>
          <p:cNvSpPr>
            <a:spLocks noChangeShapeType="1"/>
          </p:cNvSpPr>
          <p:nvPr/>
        </p:nvSpPr>
        <p:spPr bwMode="auto">
          <a:xfrm>
            <a:off x="2325688" y="2014538"/>
            <a:ext cx="18653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4589" name="Line 13">
            <a:extLst>
              <a:ext uri="{FF2B5EF4-FFF2-40B4-BE49-F238E27FC236}">
                <a16:creationId xmlns:a16="http://schemas.microsoft.com/office/drawing/2014/main" id="{6DF4DC81-780E-7635-D4E9-C2A75AF336C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3175" y="2014538"/>
            <a:ext cx="2003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4590" name="Line 14">
            <a:extLst>
              <a:ext uri="{FF2B5EF4-FFF2-40B4-BE49-F238E27FC236}">
                <a16:creationId xmlns:a16="http://schemas.microsoft.com/office/drawing/2014/main" id="{D4021534-A4E4-70BA-5251-58A0BE65CBCC}"/>
              </a:ext>
            </a:extLst>
          </p:cNvPr>
          <p:cNvSpPr>
            <a:spLocks noChangeShapeType="1"/>
          </p:cNvSpPr>
          <p:nvPr/>
        </p:nvSpPr>
        <p:spPr bwMode="auto">
          <a:xfrm>
            <a:off x="1876425" y="2201863"/>
            <a:ext cx="0" cy="889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4591" name="Line 15">
            <a:extLst>
              <a:ext uri="{FF2B5EF4-FFF2-40B4-BE49-F238E27FC236}">
                <a16:creationId xmlns:a16="http://schemas.microsoft.com/office/drawing/2014/main" id="{7EB758A5-A188-C8CC-F30C-32F579367703}"/>
              </a:ext>
            </a:extLst>
          </p:cNvPr>
          <p:cNvSpPr>
            <a:spLocks noChangeShapeType="1"/>
          </p:cNvSpPr>
          <p:nvPr/>
        </p:nvSpPr>
        <p:spPr bwMode="auto">
          <a:xfrm>
            <a:off x="1876425" y="3697288"/>
            <a:ext cx="0" cy="889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4592" name="Line 16">
            <a:extLst>
              <a:ext uri="{FF2B5EF4-FFF2-40B4-BE49-F238E27FC236}">
                <a16:creationId xmlns:a16="http://schemas.microsoft.com/office/drawing/2014/main" id="{AF0438EF-73A3-83C5-B50A-5139AE6C2AC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76425" y="838200"/>
            <a:ext cx="0" cy="987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4593" name="Text Box 17">
            <a:extLst>
              <a:ext uri="{FF2B5EF4-FFF2-40B4-BE49-F238E27FC236}">
                <a16:creationId xmlns:a16="http://schemas.microsoft.com/office/drawing/2014/main" id="{0A3164A4-BCEE-BA2D-CB26-7B92106C4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6750" y="876300"/>
            <a:ext cx="11588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1: checkOut</a:t>
            </a:r>
          </a:p>
        </p:txBody>
      </p:sp>
      <p:sp>
        <p:nvSpPr>
          <p:cNvPr id="24594" name="Rectangle 18">
            <a:extLst>
              <a:ext uri="{FF2B5EF4-FFF2-40B4-BE49-F238E27FC236}">
                <a16:creationId xmlns:a16="http://schemas.microsoft.com/office/drawing/2014/main" id="{9D74D8C3-0031-2C4E-79C6-2AC51738F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>
            <a:extLst>
              <a:ext uri="{FF2B5EF4-FFF2-40B4-BE49-F238E27FC236}">
                <a16:creationId xmlns:a16="http://schemas.microsoft.com/office/drawing/2014/main" id="{2E47899B-704A-EECA-669F-0AAC5176E170}"/>
              </a:ext>
            </a:extLst>
          </p:cNvPr>
          <p:cNvSpPr>
            <a:spLocks noChangeShapeType="1"/>
          </p:cNvSpPr>
          <p:nvPr/>
        </p:nvSpPr>
        <p:spPr bwMode="auto">
          <a:xfrm>
            <a:off x="1135063" y="3636963"/>
            <a:ext cx="0" cy="3070225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03" name="Line 3">
            <a:extLst>
              <a:ext uri="{FF2B5EF4-FFF2-40B4-BE49-F238E27FC236}">
                <a16:creationId xmlns:a16="http://schemas.microsoft.com/office/drawing/2014/main" id="{5EE82B08-40D5-853F-EFA1-FD9170BD60C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9425" y="3665538"/>
            <a:ext cx="0" cy="304165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04" name="Text Box 4">
            <a:extLst>
              <a:ext uri="{FF2B5EF4-FFF2-40B4-BE49-F238E27FC236}">
                <a16:creationId xmlns:a16="http://schemas.microsoft.com/office/drawing/2014/main" id="{7D60393E-2C4A-1C34-02E3-DAB883CA0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4.9    Sequence diagram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25605" name="Text Box 5">
            <a:extLst>
              <a:ext uri="{FF2B5EF4-FFF2-40B4-BE49-F238E27FC236}">
                <a16:creationId xmlns:a16="http://schemas.microsoft.com/office/drawing/2014/main" id="{DDE765A5-5DDA-132C-2C79-134935054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3344863"/>
            <a:ext cx="889000" cy="3762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Product</a:t>
            </a:r>
          </a:p>
        </p:txBody>
      </p:sp>
      <p:sp>
        <p:nvSpPr>
          <p:cNvPr id="25606" name="Text Box 6">
            <a:extLst>
              <a:ext uri="{FF2B5EF4-FFF2-40B4-BE49-F238E27FC236}">
                <a16:creationId xmlns:a16="http://schemas.microsoft.com/office/drawing/2014/main" id="{F8222B4F-5D3C-633E-F44A-D545335AE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3357563"/>
            <a:ext cx="1714500" cy="3762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Account system</a:t>
            </a:r>
          </a:p>
        </p:txBody>
      </p:sp>
      <p:sp>
        <p:nvSpPr>
          <p:cNvPr id="25607" name="Rectangle 7">
            <a:extLst>
              <a:ext uri="{FF2B5EF4-FFF2-40B4-BE49-F238E27FC236}">
                <a16:creationId xmlns:a16="http://schemas.microsoft.com/office/drawing/2014/main" id="{E54EAADB-6EBD-2890-4E94-55E5D1826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238" y="3954463"/>
            <a:ext cx="247650" cy="2400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08" name="Rectangle 8">
            <a:extLst>
              <a:ext uri="{FF2B5EF4-FFF2-40B4-BE49-F238E27FC236}">
                <a16:creationId xmlns:a16="http://schemas.microsoft.com/office/drawing/2014/main" id="{44CE4BB4-9579-BB70-0F70-CC440E4BC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125" y="4106863"/>
            <a:ext cx="228600" cy="29686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09" name="Rectangle 9">
            <a:extLst>
              <a:ext uri="{FF2B5EF4-FFF2-40B4-BE49-F238E27FC236}">
                <a16:creationId xmlns:a16="http://schemas.microsoft.com/office/drawing/2014/main" id="{427EF65C-0594-B692-FC47-54250AAA0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125" y="4792663"/>
            <a:ext cx="228600" cy="2857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10" name="Rectangle 10">
            <a:extLst>
              <a:ext uri="{FF2B5EF4-FFF2-40B4-BE49-F238E27FC236}">
                <a16:creationId xmlns:a16="http://schemas.microsoft.com/office/drawing/2014/main" id="{DF28D9C6-2388-2957-91B0-AD7F40B0E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125" y="5497513"/>
            <a:ext cx="228600" cy="2651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11" name="Rectangle 11">
            <a:extLst>
              <a:ext uri="{FF2B5EF4-FFF2-40B4-BE49-F238E27FC236}">
                <a16:creationId xmlns:a16="http://schemas.microsoft.com/office/drawing/2014/main" id="{3B14B728-D63A-3FBE-F83B-29A180EF9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125" y="6157913"/>
            <a:ext cx="228600" cy="3429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12" name="Line 12">
            <a:extLst>
              <a:ext uri="{FF2B5EF4-FFF2-40B4-BE49-F238E27FC236}">
                <a16:creationId xmlns:a16="http://schemas.microsoft.com/office/drawing/2014/main" id="{DE6987EE-571F-8A96-33C2-0857249DA28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8888" y="4106863"/>
            <a:ext cx="1636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13" name="Line 13">
            <a:extLst>
              <a:ext uri="{FF2B5EF4-FFF2-40B4-BE49-F238E27FC236}">
                <a16:creationId xmlns:a16="http://schemas.microsoft.com/office/drawing/2014/main" id="{76DED0F0-7CAB-8656-33F0-318745DF330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58888" y="4354513"/>
            <a:ext cx="1636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14" name="Line 14">
            <a:extLst>
              <a:ext uri="{FF2B5EF4-FFF2-40B4-BE49-F238E27FC236}">
                <a16:creationId xmlns:a16="http://schemas.microsoft.com/office/drawing/2014/main" id="{F963B383-8956-A138-4CC2-533F312495A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8888" y="4811713"/>
            <a:ext cx="1636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15" name="Line 15">
            <a:extLst>
              <a:ext uri="{FF2B5EF4-FFF2-40B4-BE49-F238E27FC236}">
                <a16:creationId xmlns:a16="http://schemas.microsoft.com/office/drawing/2014/main" id="{DD7D5477-4D7C-FD11-CCBF-242721A5458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58888" y="5030788"/>
            <a:ext cx="1636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16" name="Line 16">
            <a:extLst>
              <a:ext uri="{FF2B5EF4-FFF2-40B4-BE49-F238E27FC236}">
                <a16:creationId xmlns:a16="http://schemas.microsoft.com/office/drawing/2014/main" id="{03A17772-8AD3-7EE8-9BE8-D536E1BD7109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8888" y="5497513"/>
            <a:ext cx="1636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17" name="Line 17">
            <a:extLst>
              <a:ext uri="{FF2B5EF4-FFF2-40B4-BE49-F238E27FC236}">
                <a16:creationId xmlns:a16="http://schemas.microsoft.com/office/drawing/2014/main" id="{271F7A19-5102-2475-E082-A549B290D42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58888" y="5716588"/>
            <a:ext cx="1636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18" name="Line 18">
            <a:extLst>
              <a:ext uri="{FF2B5EF4-FFF2-40B4-BE49-F238E27FC236}">
                <a16:creationId xmlns:a16="http://schemas.microsoft.com/office/drawing/2014/main" id="{571BBCFC-EA2A-DC6C-54E3-78B4E30F3421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8888" y="6183313"/>
            <a:ext cx="1636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19" name="Line 19">
            <a:extLst>
              <a:ext uri="{FF2B5EF4-FFF2-40B4-BE49-F238E27FC236}">
                <a16:creationId xmlns:a16="http://schemas.microsoft.com/office/drawing/2014/main" id="{5D3F6466-CA26-B0EE-0242-59C444CF460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62250" y="6111875"/>
            <a:ext cx="142875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20" name="Text Box 20">
            <a:extLst>
              <a:ext uri="{FF2B5EF4-FFF2-40B4-BE49-F238E27FC236}">
                <a16:creationId xmlns:a16="http://schemas.microsoft.com/office/drawing/2014/main" id="{7FEA7745-5E41-7B03-C1E5-01C6C2C7C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4117975"/>
            <a:ext cx="3302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OK</a:t>
            </a:r>
          </a:p>
        </p:txBody>
      </p:sp>
      <p:sp>
        <p:nvSpPr>
          <p:cNvPr id="25621" name="Text Box 21">
            <a:extLst>
              <a:ext uri="{FF2B5EF4-FFF2-40B4-BE49-F238E27FC236}">
                <a16:creationId xmlns:a16="http://schemas.microsoft.com/office/drawing/2014/main" id="{3194F2A0-3601-5459-977A-529EDA755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0" y="3870325"/>
            <a:ext cx="731838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Transfer</a:t>
            </a:r>
          </a:p>
        </p:txBody>
      </p:sp>
      <p:sp>
        <p:nvSpPr>
          <p:cNvPr id="25622" name="Text Box 22">
            <a:extLst>
              <a:ext uri="{FF2B5EF4-FFF2-40B4-BE49-F238E27FC236}">
                <a16:creationId xmlns:a16="http://schemas.microsoft.com/office/drawing/2014/main" id="{AE818FC2-24A9-96A6-8504-8FE404ACA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4792663"/>
            <a:ext cx="3302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OK</a:t>
            </a:r>
          </a:p>
        </p:txBody>
      </p:sp>
      <p:sp>
        <p:nvSpPr>
          <p:cNvPr id="25623" name="Text Box 23">
            <a:extLst>
              <a:ext uri="{FF2B5EF4-FFF2-40B4-BE49-F238E27FC236}">
                <a16:creationId xmlns:a16="http://schemas.microsoft.com/office/drawing/2014/main" id="{3EFE0F5B-9BC3-3DF2-747C-BC7455C56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5476875"/>
            <a:ext cx="3302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OK</a:t>
            </a:r>
          </a:p>
        </p:txBody>
      </p:sp>
      <p:sp>
        <p:nvSpPr>
          <p:cNvPr id="25624" name="Text Box 24">
            <a:extLst>
              <a:ext uri="{FF2B5EF4-FFF2-40B4-BE49-F238E27FC236}">
                <a16:creationId xmlns:a16="http://schemas.microsoft.com/office/drawing/2014/main" id="{56D1169E-A633-EE9B-E6D7-4C8700536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138" y="4575175"/>
            <a:ext cx="595312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Data 1</a:t>
            </a:r>
          </a:p>
        </p:txBody>
      </p:sp>
      <p:sp>
        <p:nvSpPr>
          <p:cNvPr id="25625" name="Text Box 25">
            <a:extLst>
              <a:ext uri="{FF2B5EF4-FFF2-40B4-BE49-F238E27FC236}">
                <a16:creationId xmlns:a16="http://schemas.microsoft.com/office/drawing/2014/main" id="{FDE08B4D-1087-3C10-61A6-54481FC72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138" y="5248275"/>
            <a:ext cx="595312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Data 2</a:t>
            </a:r>
          </a:p>
        </p:txBody>
      </p:sp>
      <p:sp>
        <p:nvSpPr>
          <p:cNvPr id="25626" name="Text Box 26">
            <a:extLst>
              <a:ext uri="{FF2B5EF4-FFF2-40B4-BE49-F238E27FC236}">
                <a16:creationId xmlns:a16="http://schemas.microsoft.com/office/drawing/2014/main" id="{5DAC95F0-3589-C471-4E64-F7D3DB409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138" y="5949950"/>
            <a:ext cx="496887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Done</a:t>
            </a:r>
          </a:p>
        </p:txBody>
      </p:sp>
      <p:sp>
        <p:nvSpPr>
          <p:cNvPr id="25627" name="AutoShape 27">
            <a:extLst>
              <a:ext uri="{FF2B5EF4-FFF2-40B4-BE49-F238E27FC236}">
                <a16:creationId xmlns:a16="http://schemas.microsoft.com/office/drawing/2014/main" id="{208AE291-268F-150C-2207-0D119A31CAD0}"/>
              </a:ext>
            </a:extLst>
          </p:cNvPr>
          <p:cNvSpPr>
            <a:spLocks/>
          </p:cNvSpPr>
          <p:nvPr/>
        </p:nvSpPr>
        <p:spPr bwMode="auto">
          <a:xfrm>
            <a:off x="3419475" y="4030663"/>
            <a:ext cx="190500" cy="468312"/>
          </a:xfrm>
          <a:prstGeom prst="rightBrace">
            <a:avLst>
              <a:gd name="adj1" fmla="val 20486"/>
              <a:gd name="adj2" fmla="val 5017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28" name="AutoShape 28">
            <a:extLst>
              <a:ext uri="{FF2B5EF4-FFF2-40B4-BE49-F238E27FC236}">
                <a16:creationId xmlns:a16="http://schemas.microsoft.com/office/drawing/2014/main" id="{159FD9BB-C2A4-AD6E-8B49-BA6C884A9FCF}"/>
              </a:ext>
            </a:extLst>
          </p:cNvPr>
          <p:cNvSpPr>
            <a:spLocks/>
          </p:cNvSpPr>
          <p:nvPr/>
        </p:nvSpPr>
        <p:spPr bwMode="auto">
          <a:xfrm>
            <a:off x="3419475" y="4718050"/>
            <a:ext cx="190500" cy="468313"/>
          </a:xfrm>
          <a:prstGeom prst="rightBrace">
            <a:avLst>
              <a:gd name="adj1" fmla="val 20486"/>
              <a:gd name="adj2" fmla="val 5017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29" name="AutoShape 29">
            <a:extLst>
              <a:ext uri="{FF2B5EF4-FFF2-40B4-BE49-F238E27FC236}">
                <a16:creationId xmlns:a16="http://schemas.microsoft.com/office/drawing/2014/main" id="{9C4C7210-4F4C-887C-FB34-A54E6F3B5C11}"/>
              </a:ext>
            </a:extLst>
          </p:cNvPr>
          <p:cNvSpPr>
            <a:spLocks/>
          </p:cNvSpPr>
          <p:nvPr/>
        </p:nvSpPr>
        <p:spPr bwMode="auto">
          <a:xfrm>
            <a:off x="3419475" y="5414963"/>
            <a:ext cx="190500" cy="468312"/>
          </a:xfrm>
          <a:prstGeom prst="rightBrace">
            <a:avLst>
              <a:gd name="adj1" fmla="val 20486"/>
              <a:gd name="adj2" fmla="val 5017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30" name="AutoShape 30">
            <a:extLst>
              <a:ext uri="{FF2B5EF4-FFF2-40B4-BE49-F238E27FC236}">
                <a16:creationId xmlns:a16="http://schemas.microsoft.com/office/drawing/2014/main" id="{743060B3-2E7C-A6D8-A50B-8485C4F259DB}"/>
              </a:ext>
            </a:extLst>
          </p:cNvPr>
          <p:cNvSpPr>
            <a:spLocks/>
          </p:cNvSpPr>
          <p:nvPr/>
        </p:nvSpPr>
        <p:spPr bwMode="auto">
          <a:xfrm>
            <a:off x="3419475" y="6111875"/>
            <a:ext cx="190500" cy="468313"/>
          </a:xfrm>
          <a:prstGeom prst="rightBrace">
            <a:avLst>
              <a:gd name="adj1" fmla="val 20486"/>
              <a:gd name="adj2" fmla="val 5017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31" name="Text Box 31">
            <a:extLst>
              <a:ext uri="{FF2B5EF4-FFF2-40B4-BE49-F238E27FC236}">
                <a16:creationId xmlns:a16="http://schemas.microsoft.com/office/drawing/2014/main" id="{4C67E4B3-FA75-5921-59BC-52F6C4DFD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3488" y="4119563"/>
            <a:ext cx="23225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Event + message + reply</a:t>
            </a:r>
          </a:p>
        </p:txBody>
      </p:sp>
      <p:sp>
        <p:nvSpPr>
          <p:cNvPr id="25632" name="Text Box 32">
            <a:extLst>
              <a:ext uri="{FF2B5EF4-FFF2-40B4-BE49-F238E27FC236}">
                <a16:creationId xmlns:a16="http://schemas.microsoft.com/office/drawing/2014/main" id="{BC95F867-06B7-07A1-E6B5-C3AF127E0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3488" y="4779963"/>
            <a:ext cx="157003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Message + reply</a:t>
            </a:r>
          </a:p>
        </p:txBody>
      </p:sp>
      <p:sp>
        <p:nvSpPr>
          <p:cNvPr id="25633" name="Text Box 33">
            <a:extLst>
              <a:ext uri="{FF2B5EF4-FFF2-40B4-BE49-F238E27FC236}">
                <a16:creationId xmlns:a16="http://schemas.microsoft.com/office/drawing/2014/main" id="{C62A3A20-DDCE-B80B-76F5-C7120B8D4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3488" y="5468938"/>
            <a:ext cx="157003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Message + reply</a:t>
            </a:r>
          </a:p>
        </p:txBody>
      </p:sp>
      <p:sp>
        <p:nvSpPr>
          <p:cNvPr id="25634" name="Text Box 34">
            <a:extLst>
              <a:ext uri="{FF2B5EF4-FFF2-40B4-BE49-F238E27FC236}">
                <a16:creationId xmlns:a16="http://schemas.microsoft.com/office/drawing/2014/main" id="{BD347081-DFD6-27DF-AA48-ABC6574EB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3488" y="6186488"/>
            <a:ext cx="223996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Asynchronous message</a:t>
            </a:r>
          </a:p>
        </p:txBody>
      </p:sp>
      <p:sp>
        <p:nvSpPr>
          <p:cNvPr id="25635" name="Line 35">
            <a:extLst>
              <a:ext uri="{FF2B5EF4-FFF2-40B4-BE49-F238E27FC236}">
                <a16:creationId xmlns:a16="http://schemas.microsoft.com/office/drawing/2014/main" id="{7F5BFF6D-C23C-1A85-67E0-EEADD3B9B3DC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2525" y="1065213"/>
            <a:ext cx="0" cy="1906587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36" name="Line 36">
            <a:extLst>
              <a:ext uri="{FF2B5EF4-FFF2-40B4-BE49-F238E27FC236}">
                <a16:creationId xmlns:a16="http://schemas.microsoft.com/office/drawing/2014/main" id="{4D51B958-03DB-1608-3562-E5B89115CF15}"/>
              </a:ext>
            </a:extLst>
          </p:cNvPr>
          <p:cNvSpPr>
            <a:spLocks noChangeShapeType="1"/>
          </p:cNvSpPr>
          <p:nvPr/>
        </p:nvSpPr>
        <p:spPr bwMode="auto">
          <a:xfrm>
            <a:off x="3038475" y="1093788"/>
            <a:ext cx="0" cy="1878012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37" name="Text Box 37">
            <a:extLst>
              <a:ext uri="{FF2B5EF4-FFF2-40B4-BE49-F238E27FC236}">
                <a16:creationId xmlns:a16="http://schemas.microsoft.com/office/drawing/2014/main" id="{E7F6774B-4F89-FA93-C532-099C18AE5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963" y="704850"/>
            <a:ext cx="584200" cy="376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User</a:t>
            </a:r>
          </a:p>
        </p:txBody>
      </p:sp>
      <p:sp>
        <p:nvSpPr>
          <p:cNvPr id="25638" name="Text Box 38">
            <a:extLst>
              <a:ext uri="{FF2B5EF4-FFF2-40B4-BE49-F238E27FC236}">
                <a16:creationId xmlns:a16="http://schemas.microsoft.com/office/drawing/2014/main" id="{E2FFCCCA-F89D-A111-A2FE-33747AD81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2388" y="717550"/>
            <a:ext cx="889000" cy="376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Product</a:t>
            </a:r>
          </a:p>
        </p:txBody>
      </p:sp>
      <p:sp>
        <p:nvSpPr>
          <p:cNvPr id="25639" name="Rectangle 39">
            <a:extLst>
              <a:ext uri="{FF2B5EF4-FFF2-40B4-BE49-F238E27FC236}">
                <a16:creationId xmlns:a16="http://schemas.microsoft.com/office/drawing/2014/main" id="{1D00F025-45F7-F467-C667-EE62891E1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1382713"/>
            <a:ext cx="247650" cy="128428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40" name="Rectangle 40">
            <a:extLst>
              <a:ext uri="{FF2B5EF4-FFF2-40B4-BE49-F238E27FC236}">
                <a16:creationId xmlns:a16="http://schemas.microsoft.com/office/drawing/2014/main" id="{2B95974C-1321-3FC6-C367-3A3DBAD79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4175" y="1535113"/>
            <a:ext cx="228600" cy="29686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41" name="Rectangle 41">
            <a:extLst>
              <a:ext uri="{FF2B5EF4-FFF2-40B4-BE49-F238E27FC236}">
                <a16:creationId xmlns:a16="http://schemas.microsoft.com/office/drawing/2014/main" id="{B3DC5275-99DF-A281-6181-4B8629AE9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4175" y="2338388"/>
            <a:ext cx="228600" cy="2857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42" name="Line 42">
            <a:extLst>
              <a:ext uri="{FF2B5EF4-FFF2-40B4-BE49-F238E27FC236}">
                <a16:creationId xmlns:a16="http://schemas.microsoft.com/office/drawing/2014/main" id="{7FAF0D99-EF9B-47C3-36EA-90D00CBC92F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76350" y="1535113"/>
            <a:ext cx="1647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43" name="Line 43">
            <a:extLst>
              <a:ext uri="{FF2B5EF4-FFF2-40B4-BE49-F238E27FC236}">
                <a16:creationId xmlns:a16="http://schemas.microsoft.com/office/drawing/2014/main" id="{53E188CE-8933-799B-9C16-06B930C99F4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76350" y="1782763"/>
            <a:ext cx="1647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44" name="Line 44">
            <a:extLst>
              <a:ext uri="{FF2B5EF4-FFF2-40B4-BE49-F238E27FC236}">
                <a16:creationId xmlns:a16="http://schemas.microsoft.com/office/drawing/2014/main" id="{9123A635-E042-3AF4-F8AA-069F2DC2F7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76350" y="2379663"/>
            <a:ext cx="1647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45" name="Line 45">
            <a:extLst>
              <a:ext uri="{FF2B5EF4-FFF2-40B4-BE49-F238E27FC236}">
                <a16:creationId xmlns:a16="http://schemas.microsoft.com/office/drawing/2014/main" id="{3045465A-880B-40F9-2CC1-91A20A4E827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81300" y="2308225"/>
            <a:ext cx="142875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46" name="Text Box 46">
            <a:extLst>
              <a:ext uri="{FF2B5EF4-FFF2-40B4-BE49-F238E27FC236}">
                <a16:creationId xmlns:a16="http://schemas.microsoft.com/office/drawing/2014/main" id="{FB8E1498-CC51-1313-D9C1-6F400E911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7550" y="1546225"/>
            <a:ext cx="919163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free rooms</a:t>
            </a:r>
          </a:p>
        </p:txBody>
      </p:sp>
      <p:sp>
        <p:nvSpPr>
          <p:cNvPr id="25647" name="Text Box 47">
            <a:extLst>
              <a:ext uri="{FF2B5EF4-FFF2-40B4-BE49-F238E27FC236}">
                <a16:creationId xmlns:a16="http://schemas.microsoft.com/office/drawing/2014/main" id="{CDE63CBA-FB63-CE54-2250-7C9E7D4AA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0963" y="1298575"/>
            <a:ext cx="979487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FindRooms</a:t>
            </a:r>
          </a:p>
        </p:txBody>
      </p:sp>
      <p:sp>
        <p:nvSpPr>
          <p:cNvPr id="25648" name="Text Box 48">
            <a:extLst>
              <a:ext uri="{FF2B5EF4-FFF2-40B4-BE49-F238E27FC236}">
                <a16:creationId xmlns:a16="http://schemas.microsoft.com/office/drawing/2014/main" id="{91CBBAED-A216-8106-C29C-7611C2446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133600"/>
            <a:ext cx="1039813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>
                <a:latin typeface="Arial" panose="020B0604020202020204" pitchFamily="34" charset="0"/>
              </a:rPr>
              <a:t>SelectRoom</a:t>
            </a:r>
          </a:p>
        </p:txBody>
      </p:sp>
      <p:sp>
        <p:nvSpPr>
          <p:cNvPr id="25649" name="AutoShape 49">
            <a:extLst>
              <a:ext uri="{FF2B5EF4-FFF2-40B4-BE49-F238E27FC236}">
                <a16:creationId xmlns:a16="http://schemas.microsoft.com/office/drawing/2014/main" id="{6CD9539D-788C-3107-4385-3998B3AE8AAB}"/>
              </a:ext>
            </a:extLst>
          </p:cNvPr>
          <p:cNvSpPr>
            <a:spLocks/>
          </p:cNvSpPr>
          <p:nvPr/>
        </p:nvSpPr>
        <p:spPr bwMode="auto">
          <a:xfrm>
            <a:off x="3438525" y="1458913"/>
            <a:ext cx="190500" cy="468312"/>
          </a:xfrm>
          <a:prstGeom prst="rightBrace">
            <a:avLst>
              <a:gd name="adj1" fmla="val 20486"/>
              <a:gd name="adj2" fmla="val 5017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50" name="AutoShape 50">
            <a:extLst>
              <a:ext uri="{FF2B5EF4-FFF2-40B4-BE49-F238E27FC236}">
                <a16:creationId xmlns:a16="http://schemas.microsoft.com/office/drawing/2014/main" id="{3CE89571-84D3-BAF0-8981-5E1267EA28FE}"/>
              </a:ext>
            </a:extLst>
          </p:cNvPr>
          <p:cNvSpPr>
            <a:spLocks/>
          </p:cNvSpPr>
          <p:nvPr/>
        </p:nvSpPr>
        <p:spPr bwMode="auto">
          <a:xfrm>
            <a:off x="3438525" y="2276475"/>
            <a:ext cx="190500" cy="468313"/>
          </a:xfrm>
          <a:prstGeom prst="rightBrace">
            <a:avLst>
              <a:gd name="adj1" fmla="val 20486"/>
              <a:gd name="adj2" fmla="val 5017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651" name="Text Box 51">
            <a:extLst>
              <a:ext uri="{FF2B5EF4-FFF2-40B4-BE49-F238E27FC236}">
                <a16:creationId xmlns:a16="http://schemas.microsoft.com/office/drawing/2014/main" id="{6FF93CAF-1315-C8D3-8A60-1E2CF558AD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538" y="1547813"/>
            <a:ext cx="23225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Event + message + reply</a:t>
            </a:r>
          </a:p>
        </p:txBody>
      </p:sp>
      <p:sp>
        <p:nvSpPr>
          <p:cNvPr id="25652" name="Text Box 52">
            <a:extLst>
              <a:ext uri="{FF2B5EF4-FFF2-40B4-BE49-F238E27FC236}">
                <a16:creationId xmlns:a16="http://schemas.microsoft.com/office/drawing/2014/main" id="{E12540F7-402D-074B-CD6C-D81E4E22D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538" y="2209800"/>
            <a:ext cx="2217737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Event + 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asynchronous message</a:t>
            </a:r>
          </a:p>
        </p:txBody>
      </p:sp>
      <p:sp>
        <p:nvSpPr>
          <p:cNvPr id="25654" name="Rectangle 54">
            <a:extLst>
              <a:ext uri="{FF2B5EF4-FFF2-40B4-BE49-F238E27FC236}">
                <a16:creationId xmlns:a16="http://schemas.microsoft.com/office/drawing/2014/main" id="{DC65DB56-3A16-EFEE-6540-8650C4499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6070600"/>
            <a:ext cx="2438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</a:t>
            </a:r>
          </a:p>
          <a:p>
            <a:r>
              <a:rPr lang="en-GB" altLang="en-US" sz="1200" noProof="1"/>
              <a:t>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Text Box 28">
            <a:extLst>
              <a:ext uri="{FF2B5EF4-FFF2-40B4-BE49-F238E27FC236}">
                <a16:creationId xmlns:a16="http://schemas.microsoft.com/office/drawing/2014/main" id="{11B48ECA-B09C-95EF-BFC4-2FCAB91F7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618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4.1    Complex and simple functions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2077" name="Text Box 29">
            <a:extLst>
              <a:ext uri="{FF2B5EF4-FFF2-40B4-BE49-F238E27FC236}">
                <a16:creationId xmlns:a16="http://schemas.microsoft.com/office/drawing/2014/main" id="{50ADD8D7-23A7-BFE5-6070-9C02019ED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300" y="749300"/>
            <a:ext cx="2136775" cy="3540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108000" rIns="108000" bIns="108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Domain obvious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FindFreeRoom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PrintInvoice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Checkin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  if booked 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  if non-booked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  if add room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Fastest truck route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Voice recognition?</a:t>
            </a:r>
          </a:p>
        </p:txBody>
      </p:sp>
      <p:sp>
        <p:nvSpPr>
          <p:cNvPr id="2078" name="Text Box 30">
            <a:extLst>
              <a:ext uri="{FF2B5EF4-FFF2-40B4-BE49-F238E27FC236}">
                <a16:creationId xmlns:a16="http://schemas.microsoft.com/office/drawing/2014/main" id="{DC264EBC-51E3-C5F3-8814-27837AF3B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6075" y="749300"/>
            <a:ext cx="2517775" cy="3540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108000" rIns="108000" bIns="108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Domain non-obvious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Discount calculation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Business rules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Tax calculation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Payroll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Optimize roster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Voice recognition?</a:t>
            </a:r>
          </a:p>
        </p:txBody>
      </p:sp>
      <p:sp>
        <p:nvSpPr>
          <p:cNvPr id="2079" name="Text Box 31">
            <a:extLst>
              <a:ext uri="{FF2B5EF4-FFF2-40B4-BE49-F238E27FC236}">
                <a16:creationId xmlns:a16="http://schemas.microsoft.com/office/drawing/2014/main" id="{6C6864DF-EB82-9B47-2FD4-37E31695E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738" y="1298575"/>
            <a:ext cx="1323975" cy="2990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108000" rIns="108000" bIns="108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Simple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program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Interaction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complexity</a:t>
            </a: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Hard to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program</a:t>
            </a:r>
          </a:p>
        </p:txBody>
      </p:sp>
      <p:sp>
        <p:nvSpPr>
          <p:cNvPr id="2083" name="Text Box 35">
            <a:extLst>
              <a:ext uri="{FF2B5EF4-FFF2-40B4-BE49-F238E27FC236}">
                <a16:creationId xmlns:a16="http://schemas.microsoft.com/office/drawing/2014/main" id="{511C4C51-F5EF-CA99-CA00-A5A13E9579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0588" y="4572000"/>
            <a:ext cx="3597275" cy="172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Possible requirement styles: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A.	(Leave to intuition)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B.	Natural language or tables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C.	Process description (algorithm)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D.	Performance specification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E.	Refer to laws and agreements</a:t>
            </a:r>
          </a:p>
        </p:txBody>
      </p:sp>
      <p:sp>
        <p:nvSpPr>
          <p:cNvPr id="2084" name="AutoShape 36">
            <a:extLst>
              <a:ext uri="{FF2B5EF4-FFF2-40B4-BE49-F238E27FC236}">
                <a16:creationId xmlns:a16="http://schemas.microsoft.com/office/drawing/2014/main" id="{B2DFDE1F-E803-8793-FA49-56999025F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5105400"/>
            <a:ext cx="1076325" cy="695325"/>
          </a:xfrm>
          <a:prstGeom prst="wedgeRoundRectCallout">
            <a:avLst>
              <a:gd name="adj1" fmla="val 101181"/>
              <a:gd name="adj2" fmla="val 4338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Suitable</a:t>
            </a:r>
          </a:p>
          <a:p>
            <a:pPr algn="ctr"/>
            <a:r>
              <a:rPr lang="en-GB" altLang="en-US" sz="1800" noProof="1">
                <a:latin typeface="Arial" panose="020B0604020202020204" pitchFamily="34" charset="0"/>
              </a:rPr>
              <a:t>choices?</a:t>
            </a:r>
          </a:p>
        </p:txBody>
      </p:sp>
      <p:sp>
        <p:nvSpPr>
          <p:cNvPr id="2085" name="Line 37">
            <a:extLst>
              <a:ext uri="{FF2B5EF4-FFF2-40B4-BE49-F238E27FC236}">
                <a16:creationId xmlns:a16="http://schemas.microsoft.com/office/drawing/2014/main" id="{3D622189-8E91-4EFE-0E88-45E01B4C8EB5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1295400"/>
            <a:ext cx="472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6" name="Line 38">
            <a:extLst>
              <a:ext uri="{FF2B5EF4-FFF2-40B4-BE49-F238E27FC236}">
                <a16:creationId xmlns:a16="http://schemas.microsoft.com/office/drawing/2014/main" id="{CC725A87-1B9C-3F0F-D5BF-FBBE858A2C1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108200"/>
            <a:ext cx="6019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7" name="Line 39">
            <a:extLst>
              <a:ext uri="{FF2B5EF4-FFF2-40B4-BE49-F238E27FC236}">
                <a16:creationId xmlns:a16="http://schemas.microsoft.com/office/drawing/2014/main" id="{E4DBCEC4-7491-4E1C-F7DA-1D2A1D70A7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3467100"/>
            <a:ext cx="6019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8" name="Rectangle 40">
            <a:extLst>
              <a:ext uri="{FF2B5EF4-FFF2-40B4-BE49-F238E27FC236}">
                <a16:creationId xmlns:a16="http://schemas.microsoft.com/office/drawing/2014/main" id="{24E3B105-FEBA-DDAA-BDBF-DBE122E13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>
            <a:extLst>
              <a:ext uri="{FF2B5EF4-FFF2-40B4-BE49-F238E27FC236}">
                <a16:creationId xmlns:a16="http://schemas.microsoft.com/office/drawing/2014/main" id="{E8F590F6-D5C5-81F2-116D-BC07078E8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618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4.2A    Business rules, informal table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18FA0FC3-2C01-9FCC-9F2A-180951254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784225"/>
            <a:ext cx="6097588" cy="49307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0" bIns="36000"/>
          <a:lstStyle>
            <a:lvl1pPr>
              <a:tabLst>
                <a:tab pos="476250" algn="l"/>
                <a:tab pos="8572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76250" algn="l"/>
                <a:tab pos="8572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  <a:tab pos="8572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  <a:tab pos="8572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  <a:tab pos="8572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  <a:tab pos="8572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  <a:tab pos="8572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  <a:tab pos="8572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  <a:tab pos="8572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R1.	The product shall suggest the following discount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	rates if a customer asks for discount:</a:t>
            </a:r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	1.	Double room used as single	25%</a:t>
            </a:r>
          </a:p>
          <a:p>
            <a:pPr>
              <a:spcBef>
                <a:spcPct val="30000"/>
              </a:spcBef>
            </a:pPr>
            <a:r>
              <a:rPr lang="en-US" altLang="en-US" sz="1800">
                <a:latin typeface="Arial" panose="020B0604020202020204" pitchFamily="34" charset="0"/>
              </a:rPr>
              <a:t>	2.	Family with more than one room,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	discount for additional rooms	10%</a:t>
            </a:r>
          </a:p>
          <a:p>
            <a:pPr>
              <a:spcBef>
                <a:spcPct val="30000"/>
              </a:spcBef>
            </a:pPr>
            <a:r>
              <a:rPr lang="en-US" altLang="en-US" sz="1800">
                <a:latin typeface="Arial" panose="020B0604020202020204" pitchFamily="34" charset="0"/>
              </a:rPr>
              <a:t>	3.	Discount at immediate checkin: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3a.	Before 6pm and hotel less than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	50% booked, fair weather	25%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3b.	Before 6 pm and hotel less than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	50% booked, bad weather	  0%</a:t>
            </a:r>
          </a:p>
          <a:p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	Case 1 and 2 cannot apply in the same stay.</a:t>
            </a:r>
          </a:p>
          <a:p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R2.	Managers shall be able to change the rates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CC94207D-871A-06C5-FECA-49A077D362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0300" y="1657350"/>
            <a:ext cx="5124450" cy="3162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6389" name="Line 5">
            <a:extLst>
              <a:ext uri="{FF2B5EF4-FFF2-40B4-BE49-F238E27FC236}">
                <a16:creationId xmlns:a16="http://schemas.microsoft.com/office/drawing/2014/main" id="{A039C75E-D68D-6CFA-3B47-11F7769B287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30300" y="2019300"/>
            <a:ext cx="5124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6390" name="Line 6">
            <a:extLst>
              <a:ext uri="{FF2B5EF4-FFF2-40B4-BE49-F238E27FC236}">
                <a16:creationId xmlns:a16="http://schemas.microsoft.com/office/drawing/2014/main" id="{C426E6B7-F482-3B86-D719-04A1336E405E}"/>
              </a:ext>
            </a:extLst>
          </p:cNvPr>
          <p:cNvSpPr>
            <a:spLocks noChangeShapeType="1"/>
          </p:cNvSpPr>
          <p:nvPr/>
        </p:nvSpPr>
        <p:spPr bwMode="auto">
          <a:xfrm>
            <a:off x="1130300" y="2647950"/>
            <a:ext cx="5124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6391" name="Line 7">
            <a:extLst>
              <a:ext uri="{FF2B5EF4-FFF2-40B4-BE49-F238E27FC236}">
                <a16:creationId xmlns:a16="http://schemas.microsoft.com/office/drawing/2014/main" id="{7E5BC1CC-8BB3-6247-BEA1-1290DF5C0C85}"/>
              </a:ext>
            </a:extLst>
          </p:cNvPr>
          <p:cNvSpPr>
            <a:spLocks noChangeShapeType="1"/>
          </p:cNvSpPr>
          <p:nvPr/>
        </p:nvSpPr>
        <p:spPr bwMode="auto">
          <a:xfrm>
            <a:off x="1130300" y="4133850"/>
            <a:ext cx="5124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6392" name="Line 8">
            <a:extLst>
              <a:ext uri="{FF2B5EF4-FFF2-40B4-BE49-F238E27FC236}">
                <a16:creationId xmlns:a16="http://schemas.microsoft.com/office/drawing/2014/main" id="{0C5E17C6-C044-77D8-0D56-5757C66B6364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6550" y="1657350"/>
            <a:ext cx="0" cy="2476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6393" name="Rectangle 9">
            <a:extLst>
              <a:ext uri="{FF2B5EF4-FFF2-40B4-BE49-F238E27FC236}">
                <a16:creationId xmlns:a16="http://schemas.microsoft.com/office/drawing/2014/main" id="{44BEC80A-7253-8423-5DF5-C5107A0FB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>
            <a:extLst>
              <a:ext uri="{FF2B5EF4-FFF2-40B4-BE49-F238E27FC236}">
                <a16:creationId xmlns:a16="http://schemas.microsoft.com/office/drawing/2014/main" id="{29253E5C-BFE8-394B-E98A-0DA84718CB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618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4.2B    Business rules, decision table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C6D0615A-7ADA-E03B-E55C-3C0B380AF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762000"/>
            <a:ext cx="6097588" cy="5178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0" bIns="36000"/>
          <a:lstStyle>
            <a:lvl1pPr>
              <a:tabLst>
                <a:tab pos="285750" algn="l"/>
                <a:tab pos="571500" algn="l"/>
                <a:tab pos="2476500" algn="l"/>
                <a:tab pos="3429000" algn="l"/>
                <a:tab pos="3714750" algn="l"/>
                <a:tab pos="4000500" algn="l"/>
                <a:tab pos="4286250" algn="l"/>
                <a:tab pos="4572000" algn="l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85750" algn="l"/>
                <a:tab pos="571500" algn="l"/>
                <a:tab pos="2476500" algn="l"/>
                <a:tab pos="3429000" algn="l"/>
                <a:tab pos="3714750" algn="l"/>
                <a:tab pos="4000500" algn="l"/>
                <a:tab pos="4286250" algn="l"/>
                <a:tab pos="4572000" algn="l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85750" algn="l"/>
                <a:tab pos="571500" algn="l"/>
                <a:tab pos="2476500" algn="l"/>
                <a:tab pos="3429000" algn="l"/>
                <a:tab pos="3714750" algn="l"/>
                <a:tab pos="4000500" algn="l"/>
                <a:tab pos="4286250" algn="l"/>
                <a:tab pos="4572000" algn="l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85750" algn="l"/>
                <a:tab pos="571500" algn="l"/>
                <a:tab pos="2476500" algn="l"/>
                <a:tab pos="3429000" algn="l"/>
                <a:tab pos="3714750" algn="l"/>
                <a:tab pos="4000500" algn="l"/>
                <a:tab pos="4286250" algn="l"/>
                <a:tab pos="4572000" algn="l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85750" algn="l"/>
                <a:tab pos="571500" algn="l"/>
                <a:tab pos="2476500" algn="l"/>
                <a:tab pos="3429000" algn="l"/>
                <a:tab pos="3714750" algn="l"/>
                <a:tab pos="4000500" algn="l"/>
                <a:tab pos="4286250" algn="l"/>
                <a:tab pos="4572000" algn="l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571500" algn="l"/>
                <a:tab pos="2476500" algn="l"/>
                <a:tab pos="3429000" algn="l"/>
                <a:tab pos="3714750" algn="l"/>
                <a:tab pos="4000500" algn="l"/>
                <a:tab pos="4286250" algn="l"/>
                <a:tab pos="4572000" algn="l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571500" algn="l"/>
                <a:tab pos="2476500" algn="l"/>
                <a:tab pos="3429000" algn="l"/>
                <a:tab pos="3714750" algn="l"/>
                <a:tab pos="4000500" algn="l"/>
                <a:tab pos="4286250" algn="l"/>
                <a:tab pos="4572000" algn="l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571500" algn="l"/>
                <a:tab pos="2476500" algn="l"/>
                <a:tab pos="3429000" algn="l"/>
                <a:tab pos="3714750" algn="l"/>
                <a:tab pos="4000500" algn="l"/>
                <a:tab pos="4286250" algn="l"/>
                <a:tab pos="4572000" algn="l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571500" algn="l"/>
                <a:tab pos="2476500" algn="l"/>
                <a:tab pos="3429000" algn="l"/>
                <a:tab pos="3714750" algn="l"/>
                <a:tab pos="4000500" algn="l"/>
                <a:tab pos="4286250" algn="l"/>
                <a:tab pos="4572000" algn="l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R1. The product shall suggest the following discount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	  rates if the customer asks for discount:</a:t>
            </a:r>
            <a:endParaRPr lang="en-US" altLang="en-US" sz="1800">
              <a:latin typeface="Arial" panose="020B0604020202020204" pitchFamily="34" charset="0"/>
            </a:endParaRPr>
          </a:p>
          <a:p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 	1. Dble room used as single	Y	N	Y		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 	2. Family, additional rooms	N	Y	Y	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3. Immediate checkin					Y	Y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 	4. Before 6 pm					Y	Y	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 	5. Less 50% booked					Y	Y	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 	6. Fair weather					N	Y</a:t>
            </a:r>
          </a:p>
          <a:p>
            <a:pPr>
              <a:spcBef>
                <a:spcPct val="50000"/>
              </a:spcBef>
            </a:pPr>
            <a:r>
              <a:rPr lang="en-US" altLang="en-US" sz="1800">
                <a:latin typeface="Arial" panose="020B0604020202020204" pitchFamily="34" charset="0"/>
              </a:rPr>
              <a:t> 	a. Room discount 	25%	v				?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 	b. Room discount 	10%		v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 	c. Early discount 	25%					v	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 	d. Early discount	  0%				v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 	e. Error				v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R2.	Managers shall be able to change the rates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		and the rules</a:t>
            </a:r>
          </a:p>
          <a:p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E49F01CE-CF10-15D6-6DDA-88EC6C241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900" y="1616075"/>
            <a:ext cx="4648200" cy="32575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13" name="Line 5">
            <a:extLst>
              <a:ext uri="{FF2B5EF4-FFF2-40B4-BE49-F238E27FC236}">
                <a16:creationId xmlns:a16="http://schemas.microsoft.com/office/drawing/2014/main" id="{775160F1-1065-4B7E-64AE-C83F7FC8CDAF}"/>
              </a:ext>
            </a:extLst>
          </p:cNvPr>
          <p:cNvSpPr>
            <a:spLocks noChangeShapeType="1"/>
          </p:cNvSpPr>
          <p:nvPr/>
        </p:nvSpPr>
        <p:spPr bwMode="auto">
          <a:xfrm>
            <a:off x="977900" y="3416300"/>
            <a:ext cx="464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14" name="Line 6">
            <a:extLst>
              <a:ext uri="{FF2B5EF4-FFF2-40B4-BE49-F238E27FC236}">
                <a16:creationId xmlns:a16="http://schemas.microsoft.com/office/drawing/2014/main" id="{C199CE5D-CB4E-6EBA-0E5F-65C2335516C7}"/>
              </a:ext>
            </a:extLst>
          </p:cNvPr>
          <p:cNvSpPr>
            <a:spLocks noChangeShapeType="1"/>
          </p:cNvSpPr>
          <p:nvPr/>
        </p:nvSpPr>
        <p:spPr bwMode="auto">
          <a:xfrm>
            <a:off x="977900" y="1939925"/>
            <a:ext cx="464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15" name="Line 7">
            <a:extLst>
              <a:ext uri="{FF2B5EF4-FFF2-40B4-BE49-F238E27FC236}">
                <a16:creationId xmlns:a16="http://schemas.microsoft.com/office/drawing/2014/main" id="{DB59E56A-5E05-CF6D-2C22-46CE43EEA145}"/>
              </a:ext>
            </a:extLst>
          </p:cNvPr>
          <p:cNvSpPr>
            <a:spLocks noChangeShapeType="1"/>
          </p:cNvSpPr>
          <p:nvPr/>
        </p:nvSpPr>
        <p:spPr bwMode="auto">
          <a:xfrm>
            <a:off x="977900" y="2225675"/>
            <a:ext cx="464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16" name="Line 8">
            <a:extLst>
              <a:ext uri="{FF2B5EF4-FFF2-40B4-BE49-F238E27FC236}">
                <a16:creationId xmlns:a16="http://schemas.microsoft.com/office/drawing/2014/main" id="{6D4B975F-2898-0BFF-4CB5-501DED7A8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977900" y="2511425"/>
            <a:ext cx="464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17" name="Line 9">
            <a:extLst>
              <a:ext uri="{FF2B5EF4-FFF2-40B4-BE49-F238E27FC236}">
                <a16:creationId xmlns:a16="http://schemas.microsoft.com/office/drawing/2014/main" id="{DA29D98E-4EB4-8011-C5FD-014998384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977900" y="3082925"/>
            <a:ext cx="464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18" name="Line 10">
            <a:extLst>
              <a:ext uri="{FF2B5EF4-FFF2-40B4-BE49-F238E27FC236}">
                <a16:creationId xmlns:a16="http://schemas.microsoft.com/office/drawing/2014/main" id="{0F681399-A7A1-1AFB-CDBA-C9E05EFE60C3}"/>
              </a:ext>
            </a:extLst>
          </p:cNvPr>
          <p:cNvSpPr>
            <a:spLocks noChangeShapeType="1"/>
          </p:cNvSpPr>
          <p:nvPr/>
        </p:nvSpPr>
        <p:spPr bwMode="auto">
          <a:xfrm>
            <a:off x="977900" y="3740150"/>
            <a:ext cx="464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19" name="Line 11">
            <a:extLst>
              <a:ext uri="{FF2B5EF4-FFF2-40B4-BE49-F238E27FC236}">
                <a16:creationId xmlns:a16="http://schemas.microsoft.com/office/drawing/2014/main" id="{4FFD9C54-D3A2-66DE-4BD2-92B06E1C2224}"/>
              </a:ext>
            </a:extLst>
          </p:cNvPr>
          <p:cNvSpPr>
            <a:spLocks noChangeShapeType="1"/>
          </p:cNvSpPr>
          <p:nvPr/>
        </p:nvSpPr>
        <p:spPr bwMode="auto">
          <a:xfrm>
            <a:off x="977900" y="4025900"/>
            <a:ext cx="464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0" name="Line 12">
            <a:extLst>
              <a:ext uri="{FF2B5EF4-FFF2-40B4-BE49-F238E27FC236}">
                <a16:creationId xmlns:a16="http://schemas.microsoft.com/office/drawing/2014/main" id="{024E06DC-C0A4-AFF7-A95B-9C6A6340E395}"/>
              </a:ext>
            </a:extLst>
          </p:cNvPr>
          <p:cNvSpPr>
            <a:spLocks noChangeShapeType="1"/>
          </p:cNvSpPr>
          <p:nvPr/>
        </p:nvSpPr>
        <p:spPr bwMode="auto">
          <a:xfrm>
            <a:off x="977900" y="4292600"/>
            <a:ext cx="464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1" name="Line 13">
            <a:extLst>
              <a:ext uri="{FF2B5EF4-FFF2-40B4-BE49-F238E27FC236}">
                <a16:creationId xmlns:a16="http://schemas.microsoft.com/office/drawing/2014/main" id="{E7A76098-67B9-E1CE-B4A0-6CCC6918EF1F}"/>
              </a:ext>
            </a:extLst>
          </p:cNvPr>
          <p:cNvSpPr>
            <a:spLocks noChangeShapeType="1"/>
          </p:cNvSpPr>
          <p:nvPr/>
        </p:nvSpPr>
        <p:spPr bwMode="auto">
          <a:xfrm>
            <a:off x="977900" y="4568825"/>
            <a:ext cx="464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2" name="Line 14">
            <a:extLst>
              <a:ext uri="{FF2B5EF4-FFF2-40B4-BE49-F238E27FC236}">
                <a16:creationId xmlns:a16="http://schemas.microsoft.com/office/drawing/2014/main" id="{87851364-8373-6486-FA6F-614432098921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0200" y="1616075"/>
            <a:ext cx="0" cy="32575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3" name="Line 15">
            <a:extLst>
              <a:ext uri="{FF2B5EF4-FFF2-40B4-BE49-F238E27FC236}">
                <a16:creationId xmlns:a16="http://schemas.microsoft.com/office/drawing/2014/main" id="{951B4327-DD76-A4A7-C7B6-D5280299D8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35475" y="1616075"/>
            <a:ext cx="0" cy="3257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4" name="Line 16">
            <a:extLst>
              <a:ext uri="{FF2B5EF4-FFF2-40B4-BE49-F238E27FC236}">
                <a16:creationId xmlns:a16="http://schemas.microsoft.com/office/drawing/2014/main" id="{968C69E6-717D-D432-CFEB-587C108BAF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1700" y="1616075"/>
            <a:ext cx="0" cy="3257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5" name="Line 17">
            <a:extLst>
              <a:ext uri="{FF2B5EF4-FFF2-40B4-BE49-F238E27FC236}">
                <a16:creationId xmlns:a16="http://schemas.microsoft.com/office/drawing/2014/main" id="{7B15ABE7-D2B5-1C30-AE93-7483B720EB6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7450" y="1616075"/>
            <a:ext cx="0" cy="3257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6" name="Line 18">
            <a:extLst>
              <a:ext uri="{FF2B5EF4-FFF2-40B4-BE49-F238E27FC236}">
                <a16:creationId xmlns:a16="http://schemas.microsoft.com/office/drawing/2014/main" id="{22121E92-9294-9214-384D-53ACE7A4375D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3200" y="1616075"/>
            <a:ext cx="0" cy="3257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7" name="Line 19">
            <a:extLst>
              <a:ext uri="{FF2B5EF4-FFF2-40B4-BE49-F238E27FC236}">
                <a16:creationId xmlns:a16="http://schemas.microsoft.com/office/drawing/2014/main" id="{8B8FCAE4-E7ED-BA2E-BCD3-6C1257EA366A}"/>
              </a:ext>
            </a:extLst>
          </p:cNvPr>
          <p:cNvSpPr>
            <a:spLocks noChangeShapeType="1"/>
          </p:cNvSpPr>
          <p:nvPr/>
        </p:nvSpPr>
        <p:spPr bwMode="auto">
          <a:xfrm>
            <a:off x="977900" y="2787650"/>
            <a:ext cx="464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8" name="Freeform 20">
            <a:extLst>
              <a:ext uri="{FF2B5EF4-FFF2-40B4-BE49-F238E27FC236}">
                <a16:creationId xmlns:a16="http://schemas.microsoft.com/office/drawing/2014/main" id="{C4AA56B4-2CC2-6D0A-6D64-9C3B56DC7257}"/>
              </a:ext>
            </a:extLst>
          </p:cNvPr>
          <p:cNvSpPr>
            <a:spLocks/>
          </p:cNvSpPr>
          <p:nvPr/>
        </p:nvSpPr>
        <p:spPr bwMode="auto">
          <a:xfrm>
            <a:off x="5664200" y="3587750"/>
            <a:ext cx="257175" cy="600075"/>
          </a:xfrm>
          <a:custGeom>
            <a:avLst/>
            <a:gdLst>
              <a:gd name="T0" fmla="*/ 0 w 162"/>
              <a:gd name="T1" fmla="*/ 0 h 378"/>
              <a:gd name="T2" fmla="*/ 0 w 162"/>
              <a:gd name="T3" fmla="*/ 378 h 37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2" h="378">
                <a:moveTo>
                  <a:pt x="0" y="0"/>
                </a:moveTo>
                <a:cubicBezTo>
                  <a:pt x="162" y="120"/>
                  <a:pt x="96" y="294"/>
                  <a:pt x="0" y="37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7429" name="Rectangle 21">
            <a:extLst>
              <a:ext uri="{FF2B5EF4-FFF2-40B4-BE49-F238E27FC236}">
                <a16:creationId xmlns:a16="http://schemas.microsoft.com/office/drawing/2014/main" id="{B97E2C74-AC31-B303-10B3-F6EF347B9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>
            <a:extLst>
              <a:ext uri="{FF2B5EF4-FFF2-40B4-BE49-F238E27FC236}">
                <a16:creationId xmlns:a16="http://schemas.microsoft.com/office/drawing/2014/main" id="{90D4E08D-0BC6-61F6-376E-6DF342AF3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7075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4.3    Process description, pseudo-code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E9BA6916-80E7-D079-BD90-E46D57737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14388"/>
            <a:ext cx="8045450" cy="52816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0" bIns="36000"/>
          <a:lstStyle>
            <a:lvl1pPr>
              <a:tabLst>
                <a:tab pos="374650" algn="l"/>
                <a:tab pos="765175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74650" algn="l"/>
                <a:tab pos="765175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74650" algn="l"/>
                <a:tab pos="765175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74650" algn="l"/>
                <a:tab pos="765175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74650" algn="l"/>
                <a:tab pos="765175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  <a:tab pos="765175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  <a:tab pos="765175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  <a:tab pos="765175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  <a:tab pos="765175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en-US" altLang="en-US" sz="1600" b="1">
                <a:latin typeface="Arial" panose="020B0604020202020204" pitchFamily="34" charset="0"/>
              </a:rPr>
              <a:t>The product shall provide the following functions: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1.1 FindFreeRoom (type, period)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	List rooms of the requested type that are free in the period requested.</a:t>
            </a:r>
          </a:p>
          <a:p>
            <a:pPr>
              <a:spcAft>
                <a:spcPct val="50000"/>
              </a:spcAft>
            </a:pPr>
            <a:r>
              <a:rPr lang="en-US" altLang="en-US" sz="1600">
                <a:latin typeface="Arial" panose="020B0604020202020204" pitchFamily="34" charset="0"/>
              </a:rPr>
              <a:t>	Allow the user to select some of them as CurrentRooms in the requested period. 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1.2 CreateNewStay (partial guest data, guest record)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	Create a temporary CurrentStay.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If guest record exists then 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	fill CurrentStay with recorded guest data	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else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	fill CurrentStay with partial guest data.</a:t>
            </a:r>
          </a:p>
          <a:p>
            <a:pPr>
              <a:spcAft>
                <a:spcPct val="50000"/>
              </a:spcAft>
            </a:pPr>
            <a:r>
              <a:rPr lang="en-US" altLang="en-US" sz="1600">
                <a:latin typeface="Arial" panose="020B0604020202020204" pitchFamily="34" charset="0"/>
              </a:rPr>
              <a:t>Note: The product should look for similar records too.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1.3 Checkin (CurrentStay, CurrentRooms)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	If CurrentStay is booked, 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	record rooms in stay as occupied.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If CurrentStay is not recorded,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	check CurrentRooms free.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	If guest not recorded, check guest data complete, record guest.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	record CurrentRooms as occupied, record stay.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If  . . .</a:t>
            </a:r>
          </a:p>
          <a:p>
            <a:endParaRPr lang="en-US" altLang="en-US" sz="1600">
              <a:latin typeface="Arial" panose="020B0604020202020204" pitchFamily="34" charset="0"/>
            </a:endParaRP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348C615E-4369-E97A-F85E-78A03AB44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0" name="Rectangle 34">
            <a:extLst>
              <a:ext uri="{FF2B5EF4-FFF2-40B4-BE49-F238E27FC236}">
                <a16:creationId xmlns:a16="http://schemas.microsoft.com/office/drawing/2014/main" id="{9CD5F63F-786B-B52F-42DD-24DF0CFB1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1981200"/>
            <a:ext cx="5867400" cy="4648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F9C8B16E-C8C1-DFE7-727C-7B21D0E4A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4.4    State diagrams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19460" name="Text Box 4">
            <a:extLst>
              <a:ext uri="{FF2B5EF4-FFF2-40B4-BE49-F238E27FC236}">
                <a16:creationId xmlns:a16="http://schemas.microsoft.com/office/drawing/2014/main" id="{E1F752AB-833F-5863-CA3A-E9C6CF953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762000"/>
            <a:ext cx="70866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108000" bIns="72000"/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en-US" altLang="en-US" sz="1800">
                <a:latin typeface="Arial" panose="020B0604020202020204" pitchFamily="34" charset="0"/>
              </a:rPr>
              <a:t>Rooms have a RoomState for each day in the planning period. The status shows whether the room is free, occupied, etc. that day.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R12:	RoomState shall change as shown in Fig. 12.</a:t>
            </a:r>
          </a:p>
          <a:p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19461" name="Text Box 5">
            <a:extLst>
              <a:ext uri="{FF2B5EF4-FFF2-40B4-BE49-F238E27FC236}">
                <a16:creationId xmlns:a16="http://schemas.microsoft.com/office/drawing/2014/main" id="{7B3ABA0C-2228-B28C-D365-04F8F10E8B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7850" y="2179638"/>
            <a:ext cx="21304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Fig. 12. RoomState</a:t>
            </a:r>
          </a:p>
        </p:txBody>
      </p:sp>
      <p:sp>
        <p:nvSpPr>
          <p:cNvPr id="19462" name="AutoShape 6">
            <a:extLst>
              <a:ext uri="{FF2B5EF4-FFF2-40B4-BE49-F238E27FC236}">
                <a16:creationId xmlns:a16="http://schemas.microsoft.com/office/drawing/2014/main" id="{786C983C-8A17-0351-3C3E-DCFBD8952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8000" y="2855913"/>
            <a:ext cx="555625" cy="407987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free</a:t>
            </a:r>
          </a:p>
        </p:txBody>
      </p:sp>
      <p:sp>
        <p:nvSpPr>
          <p:cNvPr id="19463" name="AutoShape 7">
            <a:extLst>
              <a:ext uri="{FF2B5EF4-FFF2-40B4-BE49-F238E27FC236}">
                <a16:creationId xmlns:a16="http://schemas.microsoft.com/office/drawing/2014/main" id="{FA96390D-80DD-81F3-1DBE-86D0781E1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4263" y="2855913"/>
            <a:ext cx="952500" cy="407987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booked</a:t>
            </a:r>
          </a:p>
        </p:txBody>
      </p:sp>
      <p:sp>
        <p:nvSpPr>
          <p:cNvPr id="19464" name="AutoShape 8">
            <a:extLst>
              <a:ext uri="{FF2B5EF4-FFF2-40B4-BE49-F238E27FC236}">
                <a16:creationId xmlns:a16="http://schemas.microsoft.com/office/drawing/2014/main" id="{25803D74-A26A-F5A9-B684-ABE6D2AFB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4313" y="5019675"/>
            <a:ext cx="1143000" cy="40798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occupied</a:t>
            </a:r>
          </a:p>
        </p:txBody>
      </p:sp>
      <p:sp>
        <p:nvSpPr>
          <p:cNvPr id="19465" name="AutoShape 9">
            <a:extLst>
              <a:ext uri="{FF2B5EF4-FFF2-40B4-BE49-F238E27FC236}">
                <a16:creationId xmlns:a16="http://schemas.microsoft.com/office/drawing/2014/main" id="{49117F28-1080-C182-3DCD-5A744A1FB9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8875" y="4868863"/>
            <a:ext cx="800100" cy="7112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repair</a:t>
            </a: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</p:txBody>
      </p:sp>
      <p:cxnSp>
        <p:nvCxnSpPr>
          <p:cNvPr id="19466" name="AutoShape 10">
            <a:extLst>
              <a:ext uri="{FF2B5EF4-FFF2-40B4-BE49-F238E27FC236}">
                <a16:creationId xmlns:a16="http://schemas.microsoft.com/office/drawing/2014/main" id="{BA393DD0-45E1-32A4-4D0E-BD2171123A4F}"/>
              </a:ext>
            </a:extLst>
          </p:cNvPr>
          <p:cNvCxnSpPr>
            <a:cxnSpLocks noChangeShapeType="1"/>
            <a:stCxn id="19462" idx="3"/>
            <a:endCxn id="19463" idx="1"/>
          </p:cNvCxnSpPr>
          <p:nvPr/>
        </p:nvCxnSpPr>
        <p:spPr bwMode="auto">
          <a:xfrm>
            <a:off x="4887913" y="3060700"/>
            <a:ext cx="2532062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67" name="AutoShape 11">
            <a:extLst>
              <a:ext uri="{FF2B5EF4-FFF2-40B4-BE49-F238E27FC236}">
                <a16:creationId xmlns:a16="http://schemas.microsoft.com/office/drawing/2014/main" id="{BC7E117C-043E-FFCD-D4B7-18071653C0FD}"/>
              </a:ext>
            </a:extLst>
          </p:cNvPr>
          <p:cNvCxnSpPr>
            <a:cxnSpLocks noChangeShapeType="1"/>
            <a:stCxn id="19463" idx="2"/>
            <a:endCxn id="19464" idx="3"/>
          </p:cNvCxnSpPr>
          <p:nvPr/>
        </p:nvCxnSpPr>
        <p:spPr bwMode="auto">
          <a:xfrm flipH="1">
            <a:off x="5181600" y="3278188"/>
            <a:ext cx="2728913" cy="19462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69" name="AutoShape 13">
            <a:extLst>
              <a:ext uri="{FF2B5EF4-FFF2-40B4-BE49-F238E27FC236}">
                <a16:creationId xmlns:a16="http://schemas.microsoft.com/office/drawing/2014/main" id="{22D9AFEF-CD0E-30C4-0102-40E24C1BA841}"/>
              </a:ext>
            </a:extLst>
          </p:cNvPr>
          <p:cNvCxnSpPr>
            <a:cxnSpLocks noChangeShapeType="1"/>
            <a:stCxn id="19462" idx="2"/>
            <a:endCxn id="19464" idx="0"/>
          </p:cNvCxnSpPr>
          <p:nvPr/>
        </p:nvCxnSpPr>
        <p:spPr bwMode="auto">
          <a:xfrm>
            <a:off x="4595813" y="3278188"/>
            <a:ext cx="0" cy="17272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470" name="Text Box 14">
            <a:extLst>
              <a:ext uri="{FF2B5EF4-FFF2-40B4-BE49-F238E27FC236}">
                <a16:creationId xmlns:a16="http://schemas.microsoft.com/office/drawing/2014/main" id="{F5F1DF85-D140-E5FD-2DB3-A93EDC1AB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6438" y="3081338"/>
            <a:ext cx="6191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book</a:t>
            </a:r>
          </a:p>
        </p:txBody>
      </p:sp>
      <p:sp>
        <p:nvSpPr>
          <p:cNvPr id="19472" name="Text Box 16">
            <a:extLst>
              <a:ext uri="{FF2B5EF4-FFF2-40B4-BE49-F238E27FC236}">
                <a16:creationId xmlns:a16="http://schemas.microsoft.com/office/drawing/2014/main" id="{B5576012-6EDB-5F63-C7BF-EA8C6A010807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4545013" y="3432175"/>
            <a:ext cx="622300" cy="152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checkin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changeRoom</a:t>
            </a:r>
          </a:p>
        </p:txBody>
      </p:sp>
      <p:sp>
        <p:nvSpPr>
          <p:cNvPr id="19473" name="Text Box 17">
            <a:extLst>
              <a:ext uri="{FF2B5EF4-FFF2-40B4-BE49-F238E27FC236}">
                <a16:creationId xmlns:a16="http://schemas.microsoft.com/office/drawing/2014/main" id="{5E91C03D-E1EA-0FC6-42D5-98940DB3A2DE}"/>
              </a:ext>
            </a:extLst>
          </p:cNvPr>
          <p:cNvSpPr txBox="1">
            <a:spLocks noChangeArrowheads="1"/>
          </p:cNvSpPr>
          <p:nvPr/>
        </p:nvSpPr>
        <p:spPr bwMode="auto">
          <a:xfrm rot="-2311142">
            <a:off x="7010400" y="3657600"/>
            <a:ext cx="9239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checkin</a:t>
            </a:r>
          </a:p>
        </p:txBody>
      </p:sp>
      <p:sp>
        <p:nvSpPr>
          <p:cNvPr id="19474" name="Text Box 18">
            <a:extLst>
              <a:ext uri="{FF2B5EF4-FFF2-40B4-BE49-F238E27FC236}">
                <a16:creationId xmlns:a16="http://schemas.microsoft.com/office/drawing/2014/main" id="{72472BBE-28BD-F2EF-30B3-B1389147415C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3771900" y="3432175"/>
            <a:ext cx="622300" cy="152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checkout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changeRoom</a:t>
            </a:r>
          </a:p>
        </p:txBody>
      </p:sp>
      <p:sp>
        <p:nvSpPr>
          <p:cNvPr id="19478" name="Line 22">
            <a:extLst>
              <a:ext uri="{FF2B5EF4-FFF2-40B4-BE49-F238E27FC236}">
                <a16:creationId xmlns:a16="http://schemas.microsoft.com/office/drawing/2014/main" id="{F532BA02-0176-437F-C7FA-A29415F08F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94200" y="3278188"/>
            <a:ext cx="0" cy="172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9480" name="Text Box 24">
            <a:extLst>
              <a:ext uri="{FF2B5EF4-FFF2-40B4-BE49-F238E27FC236}">
                <a16:creationId xmlns:a16="http://schemas.microsoft.com/office/drawing/2014/main" id="{39E0020D-1916-B2E4-64D3-5F35E1C3A7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5661025"/>
            <a:ext cx="6699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event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19481" name="Freeform 25">
            <a:extLst>
              <a:ext uri="{FF2B5EF4-FFF2-40B4-BE49-F238E27FC236}">
                <a16:creationId xmlns:a16="http://schemas.microsoft.com/office/drawing/2014/main" id="{617A68D3-1929-04E4-34B6-CD5E065F2CFB}"/>
              </a:ext>
            </a:extLst>
          </p:cNvPr>
          <p:cNvSpPr>
            <a:spLocks/>
          </p:cNvSpPr>
          <p:nvPr/>
        </p:nvSpPr>
        <p:spPr bwMode="auto">
          <a:xfrm>
            <a:off x="5724525" y="4868863"/>
            <a:ext cx="209550" cy="819150"/>
          </a:xfrm>
          <a:custGeom>
            <a:avLst/>
            <a:gdLst>
              <a:gd name="T0" fmla="*/ 0 w 132"/>
              <a:gd name="T1" fmla="*/ 516 h 516"/>
              <a:gd name="T2" fmla="*/ 84 w 132"/>
              <a:gd name="T3" fmla="*/ 0 h 5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2" h="516">
                <a:moveTo>
                  <a:pt x="0" y="516"/>
                </a:moveTo>
                <a:cubicBezTo>
                  <a:pt x="108" y="348"/>
                  <a:pt x="132" y="252"/>
                  <a:pt x="84" y="0"/>
                </a:cubicBezTo>
              </a:path>
            </a:pathLst>
          </a:custGeom>
          <a:noFill/>
          <a:ln w="2857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19492" name="Group 36">
            <a:extLst>
              <a:ext uri="{FF2B5EF4-FFF2-40B4-BE49-F238E27FC236}">
                <a16:creationId xmlns:a16="http://schemas.microsoft.com/office/drawing/2014/main" id="{5EF0A174-76CF-B85E-06A0-0CDA24C135B4}"/>
              </a:ext>
            </a:extLst>
          </p:cNvPr>
          <p:cNvGrpSpPr>
            <a:grpSpLocks/>
          </p:cNvGrpSpPr>
          <p:nvPr/>
        </p:nvGrpSpPr>
        <p:grpSpPr bwMode="auto">
          <a:xfrm>
            <a:off x="3327400" y="2527300"/>
            <a:ext cx="4167188" cy="3849688"/>
            <a:chOff x="2096" y="1592"/>
            <a:chExt cx="2625" cy="2425"/>
          </a:xfrm>
        </p:grpSpPr>
        <p:cxnSp>
          <p:nvCxnSpPr>
            <p:cNvPr id="19468" name="AutoShape 12">
              <a:extLst>
                <a:ext uri="{FF2B5EF4-FFF2-40B4-BE49-F238E27FC236}">
                  <a16:creationId xmlns:a16="http://schemas.microsoft.com/office/drawing/2014/main" id="{0F6DD41C-5ACD-66A5-3366-3B5077CD2B63}"/>
                </a:ext>
              </a:extLst>
            </p:cNvPr>
            <p:cNvCxnSpPr>
              <a:cxnSpLocks noChangeShapeType="1"/>
              <a:stCxn id="19462" idx="3"/>
              <a:endCxn id="19465" idx="1"/>
            </p:cNvCxnSpPr>
            <p:nvPr/>
          </p:nvCxnSpPr>
          <p:spPr bwMode="auto">
            <a:xfrm>
              <a:off x="3079" y="1928"/>
              <a:ext cx="1642" cy="1363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471" name="Text Box 15">
              <a:extLst>
                <a:ext uri="{FF2B5EF4-FFF2-40B4-BE49-F238E27FC236}">
                  <a16:creationId xmlns:a16="http://schemas.microsoft.com/office/drawing/2014/main" id="{3437710D-DBC8-7111-3461-E0EC323B90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6" y="1592"/>
              <a:ext cx="49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US" altLang="en-US" sz="1800" b="1">
                  <a:solidFill>
                    <a:schemeClr val="folHlink"/>
                  </a:solidFill>
                  <a:latin typeface="Arial" panose="020B0604020202020204" pitchFamily="34" charset="0"/>
                </a:rPr>
                <a:t>cancel</a:t>
              </a:r>
            </a:p>
          </p:txBody>
        </p:sp>
        <p:sp>
          <p:nvSpPr>
            <p:cNvPr id="19475" name="Text Box 19">
              <a:extLst>
                <a:ext uri="{FF2B5EF4-FFF2-40B4-BE49-F238E27FC236}">
                  <a16:creationId xmlns:a16="http://schemas.microsoft.com/office/drawing/2014/main" id="{CC90C275-AA7C-9826-5A30-1062034ADE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528277">
              <a:off x="3660" y="2376"/>
              <a:ext cx="446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US" altLang="en-US" sz="1800" b="1">
                  <a:solidFill>
                    <a:schemeClr val="folHlink"/>
                  </a:solidFill>
                  <a:latin typeface="Arial" panose="020B0604020202020204" pitchFamily="34" charset="0"/>
                </a:rPr>
                <a:t>repair</a:t>
              </a:r>
            </a:p>
          </p:txBody>
        </p:sp>
        <p:sp>
          <p:nvSpPr>
            <p:cNvPr id="19476" name="Text Box 20">
              <a:extLst>
                <a:ext uri="{FF2B5EF4-FFF2-40B4-BE49-F238E27FC236}">
                  <a16:creationId xmlns:a16="http://schemas.microsoft.com/office/drawing/2014/main" id="{7F81EC92-AE9E-CA6C-452E-DB3F38B553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448769">
              <a:off x="3936" y="2928"/>
              <a:ext cx="390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US" altLang="en-US" sz="1800" b="1">
                  <a:solidFill>
                    <a:schemeClr val="folHlink"/>
                  </a:solidFill>
                  <a:latin typeface="Arial" panose="020B0604020202020204" pitchFamily="34" charset="0"/>
                </a:rPr>
                <a:t>done</a:t>
              </a:r>
            </a:p>
          </p:txBody>
        </p:sp>
        <p:sp>
          <p:nvSpPr>
            <p:cNvPr id="19477" name="Line 21">
              <a:extLst>
                <a:ext uri="{FF2B5EF4-FFF2-40B4-BE49-F238E27FC236}">
                  <a16:creationId xmlns:a16="http://schemas.microsoft.com/office/drawing/2014/main" id="{F597472A-A039-C068-89F4-C5AC56E131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79" y="1799"/>
              <a:ext cx="158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9479" name="Line 23">
              <a:extLst>
                <a:ext uri="{FF2B5EF4-FFF2-40B4-BE49-F238E27FC236}">
                  <a16:creationId xmlns:a16="http://schemas.microsoft.com/office/drawing/2014/main" id="{783BE6CF-3836-F462-DE46-1EF120307A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079" y="2065"/>
              <a:ext cx="1586" cy="135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9482" name="Oval 26">
              <a:extLst>
                <a:ext uri="{FF2B5EF4-FFF2-40B4-BE49-F238E27FC236}">
                  <a16:creationId xmlns:a16="http://schemas.microsoft.com/office/drawing/2014/main" id="{5F29240B-C1EA-D64A-1075-DA9D525C2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6" y="1898"/>
              <a:ext cx="60" cy="6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cxnSp>
          <p:nvCxnSpPr>
            <p:cNvPr id="19483" name="AutoShape 27">
              <a:extLst>
                <a:ext uri="{FF2B5EF4-FFF2-40B4-BE49-F238E27FC236}">
                  <a16:creationId xmlns:a16="http://schemas.microsoft.com/office/drawing/2014/main" id="{DD28B568-930C-A966-D001-9BCB4D71CF70}"/>
                </a:ext>
              </a:extLst>
            </p:cNvPr>
            <p:cNvCxnSpPr>
              <a:cxnSpLocks noChangeShapeType="1"/>
              <a:stCxn id="19482" idx="6"/>
              <a:endCxn id="19462" idx="1"/>
            </p:cNvCxnSpPr>
            <p:nvPr/>
          </p:nvCxnSpPr>
          <p:spPr bwMode="auto">
            <a:xfrm>
              <a:off x="2165" y="1928"/>
              <a:ext cx="546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484" name="Text Box 28">
              <a:extLst>
                <a:ext uri="{FF2B5EF4-FFF2-40B4-BE49-F238E27FC236}">
                  <a16:creationId xmlns:a16="http://schemas.microsoft.com/office/drawing/2014/main" id="{B0C094F3-F7BB-5601-517D-CD3C8B9DA3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85" y="1711"/>
              <a:ext cx="470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800" b="1" noProof="1">
                  <a:solidFill>
                    <a:schemeClr val="folHlink"/>
                  </a:solidFill>
                  <a:latin typeface="Arial" panose="020B0604020202020204" pitchFamily="34" charset="0"/>
                </a:rPr>
                <a:t>create</a:t>
              </a:r>
            </a:p>
          </p:txBody>
        </p:sp>
        <p:grpSp>
          <p:nvGrpSpPr>
            <p:cNvPr id="19485" name="Group 29">
              <a:extLst>
                <a:ext uri="{FF2B5EF4-FFF2-40B4-BE49-F238E27FC236}">
                  <a16:creationId xmlns:a16="http://schemas.microsoft.com/office/drawing/2014/main" id="{CDC3865A-4CC8-1C97-188E-1076271B51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9" y="3890"/>
              <a:ext cx="127" cy="127"/>
              <a:chOff x="1220" y="4472"/>
              <a:chExt cx="127" cy="127"/>
            </a:xfrm>
          </p:grpSpPr>
          <p:sp>
            <p:nvSpPr>
              <p:cNvPr id="19486" name="Oval 30">
                <a:extLst>
                  <a:ext uri="{FF2B5EF4-FFF2-40B4-BE49-F238E27FC236}">
                    <a16:creationId xmlns:a16="http://schemas.microsoft.com/office/drawing/2014/main" id="{1F1A24B4-B318-4856-DC39-C45D5F8FD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" y="4472"/>
                <a:ext cx="127" cy="1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9487" name="Oval 31">
                <a:extLst>
                  <a:ext uri="{FF2B5EF4-FFF2-40B4-BE49-F238E27FC236}">
                    <a16:creationId xmlns:a16="http://schemas.microsoft.com/office/drawing/2014/main" id="{213CF35E-E882-0F0B-DF70-8420571F0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4" y="4496"/>
                <a:ext cx="79" cy="7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19488" name="Line 32">
              <a:extLst>
                <a:ext uri="{FF2B5EF4-FFF2-40B4-BE49-F238E27FC236}">
                  <a16:creationId xmlns:a16="http://schemas.microsoft.com/office/drawing/2014/main" id="{F1B8C924-396F-F035-8312-BB9A552AD8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2" y="3581"/>
              <a:ext cx="0" cy="2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9489" name="Text Box 33">
              <a:extLst>
                <a:ext uri="{FF2B5EF4-FFF2-40B4-BE49-F238E27FC236}">
                  <a16:creationId xmlns:a16="http://schemas.microsoft.com/office/drawing/2014/main" id="{514CAFBE-64F4-C93F-9DD6-AC46A9D693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7" y="3575"/>
              <a:ext cx="13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800" b="1" noProof="1">
                  <a:solidFill>
                    <a:schemeClr val="folHlink"/>
                  </a:solidFill>
                  <a:latin typeface="Arial" panose="020B0604020202020204" pitchFamily="34" charset="0"/>
                </a:rPr>
                <a:t>?</a:t>
              </a:r>
              <a:endParaRPr lang="en-GB" altLang="en-US" sz="1800" b="1" noProof="1">
                <a:latin typeface="Arial" panose="020B0604020202020204" pitchFamily="34" charset="0"/>
              </a:endParaRPr>
            </a:p>
          </p:txBody>
        </p:sp>
      </p:grpSp>
      <p:sp>
        <p:nvSpPr>
          <p:cNvPr id="19491" name="Rectangle 35">
            <a:extLst>
              <a:ext uri="{FF2B5EF4-FFF2-40B4-BE49-F238E27FC236}">
                <a16:creationId xmlns:a16="http://schemas.microsoft.com/office/drawing/2014/main" id="{824A8560-35F1-4B00-820A-1818180D9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6057900"/>
            <a:ext cx="25146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</a:t>
            </a:r>
          </a:p>
          <a:p>
            <a:r>
              <a:rPr lang="en-GB" altLang="en-US" sz="1200" noProof="1"/>
              <a:t>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>
            <a:extLst>
              <a:ext uri="{FF2B5EF4-FFF2-40B4-BE49-F238E27FC236}">
                <a16:creationId xmlns:a16="http://schemas.microsoft.com/office/drawing/2014/main" id="{00DFB9A1-C02D-BA83-D8EC-F7C20CAAE6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4.5    State-transition Matrix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pic>
        <p:nvPicPr>
          <p:cNvPr id="20483" name="Picture 3">
            <a:extLst>
              <a:ext uri="{FF2B5EF4-FFF2-40B4-BE49-F238E27FC236}">
                <a16:creationId xmlns:a16="http://schemas.microsoft.com/office/drawing/2014/main" id="{37E1B526-BA05-3A44-17CD-5FC2AAA3C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61"/>
          <a:stretch>
            <a:fillRect/>
          </a:stretch>
        </p:blipFill>
        <p:spPr bwMode="auto">
          <a:xfrm>
            <a:off x="685800" y="762000"/>
            <a:ext cx="5741988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4" name="Rectangle 4">
            <a:extLst>
              <a:ext uri="{FF2B5EF4-FFF2-40B4-BE49-F238E27FC236}">
                <a16:creationId xmlns:a16="http://schemas.microsoft.com/office/drawing/2014/main" id="{1296FB62-A6AA-19DC-258B-C14177370E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>
            <a:extLst>
              <a:ext uri="{FF2B5EF4-FFF2-40B4-BE49-F238E27FC236}">
                <a16:creationId xmlns:a16="http://schemas.microsoft.com/office/drawing/2014/main" id="{C1BDA0D7-4BEE-851C-FCDB-24CD64C71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4" b="9091"/>
          <a:stretch>
            <a:fillRect/>
          </a:stretch>
        </p:blipFill>
        <p:spPr bwMode="auto">
          <a:xfrm>
            <a:off x="2057400" y="609600"/>
            <a:ext cx="50292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Rectangle 6">
            <a:extLst>
              <a:ext uri="{FF2B5EF4-FFF2-40B4-BE49-F238E27FC236}">
                <a16:creationId xmlns:a16="http://schemas.microsoft.com/office/drawing/2014/main" id="{58DC0902-B2FB-CAFE-32BD-6220C73E7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21511" name="Text Box 7">
            <a:extLst>
              <a:ext uri="{FF2B5EF4-FFF2-40B4-BE49-F238E27FC236}">
                <a16:creationId xmlns:a16="http://schemas.microsoft.com/office/drawing/2014/main" id="{E954A0BD-87AE-E841-39D6-F26E06633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4.6A    Activity diagram, workflow</a:t>
            </a:r>
            <a:endParaRPr lang="en-US" altLang="en-US" sz="32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id="{DF2B844C-5B44-E859-8923-3CF0B2025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4.6B    Fork and join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pic>
        <p:nvPicPr>
          <p:cNvPr id="22566" name="Picture 38">
            <a:extLst>
              <a:ext uri="{FF2B5EF4-FFF2-40B4-BE49-F238E27FC236}">
                <a16:creationId xmlns:a16="http://schemas.microsoft.com/office/drawing/2014/main" id="{B28848DE-3738-93CF-0C23-5D45D146E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2" b="13202"/>
          <a:stretch>
            <a:fillRect/>
          </a:stretch>
        </p:blipFill>
        <p:spPr bwMode="auto">
          <a:xfrm>
            <a:off x="1123950" y="685800"/>
            <a:ext cx="5200650" cy="533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67" name="Rectangle 39">
            <a:extLst>
              <a:ext uri="{FF2B5EF4-FFF2-40B4-BE49-F238E27FC236}">
                <a16:creationId xmlns:a16="http://schemas.microsoft.com/office/drawing/2014/main" id="{43ADA249-8519-A073-4535-0D4E0FC57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1125</Words>
  <Application>Microsoft Office PowerPoint</Application>
  <PresentationFormat>On-screen Show (4:3)</PresentationFormat>
  <Paragraphs>291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Times New Roman</vt:lpstr>
      <vt:lpstr>Arial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11</cp:revision>
  <dcterms:created xsi:type="dcterms:W3CDTF">2002-02-19T10:53:20Z</dcterms:created>
  <dcterms:modified xsi:type="dcterms:W3CDTF">2023-01-25T18:26:35Z</dcterms:modified>
</cp:coreProperties>
</file>